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59"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A50021"/>
    <a:srgbClr val="990033"/>
    <a:srgbClr val="000099"/>
    <a:srgbClr val="3333FF"/>
    <a:srgbClr val="0033CC"/>
    <a:srgbClr val="F5FBFD"/>
    <a:srgbClr val="00CC00"/>
    <a:srgbClr val="660033"/>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0" d="100"/>
          <a:sy n="50" d="100"/>
        </p:scale>
        <p:origin x="235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56658A7-FFDC-4CF5-A6E1-6286DA76D3AA}" type="datetimeFigureOut">
              <a:rPr kumimoji="1" lang="ja-JP" altLang="en-US" smtClean="0"/>
              <a:t>2022/8/18</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5B5A47D5-1110-41DC-BC90-CB29CB446EFF}" type="slidenum">
              <a:rPr kumimoji="1" lang="ja-JP" altLang="en-US" smtClean="0"/>
              <a:t>‹#›</a:t>
            </a:fld>
            <a:endParaRPr kumimoji="1" lang="ja-JP" altLang="en-US"/>
          </a:p>
        </p:txBody>
      </p:sp>
    </p:spTree>
    <p:extLst>
      <p:ext uri="{BB962C8B-B14F-4D97-AF65-F5344CB8AC3E}">
        <p14:creationId xmlns:p14="http://schemas.microsoft.com/office/powerpoint/2010/main" val="5075752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4B6F445-9823-4E32-B2BC-74EC14C0B565}" type="datetimeFigureOut">
              <a:rPr kumimoji="1" lang="ja-JP" altLang="en-US" smtClean="0"/>
              <a:t>2022/8/18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51B7A7-A4FC-4C30-87B9-DABB86F21207}" type="slidenum">
              <a:rPr kumimoji="1" lang="ja-JP" altLang="en-US" smtClean="0"/>
              <a:t>‹#›</a:t>
            </a:fld>
            <a:endParaRPr kumimoji="1" lang="ja-JP" altLang="en-US"/>
          </a:p>
        </p:txBody>
      </p:sp>
    </p:spTree>
    <p:extLst>
      <p:ext uri="{BB962C8B-B14F-4D97-AF65-F5344CB8AC3E}">
        <p14:creationId xmlns:p14="http://schemas.microsoft.com/office/powerpoint/2010/main" val="2109776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4B6F445-9823-4E32-B2BC-74EC14C0B565}" type="datetimeFigureOut">
              <a:rPr kumimoji="1" lang="ja-JP" altLang="en-US" smtClean="0"/>
              <a:t>2022/8/18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51B7A7-A4FC-4C30-87B9-DABB86F21207}" type="slidenum">
              <a:rPr kumimoji="1" lang="ja-JP" altLang="en-US" smtClean="0"/>
              <a:t>‹#›</a:t>
            </a:fld>
            <a:endParaRPr kumimoji="1" lang="ja-JP" altLang="en-US"/>
          </a:p>
        </p:txBody>
      </p:sp>
    </p:spTree>
    <p:extLst>
      <p:ext uri="{BB962C8B-B14F-4D97-AF65-F5344CB8AC3E}">
        <p14:creationId xmlns:p14="http://schemas.microsoft.com/office/powerpoint/2010/main" val="2688067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4B6F445-9823-4E32-B2BC-74EC14C0B565}" type="datetimeFigureOut">
              <a:rPr kumimoji="1" lang="ja-JP" altLang="en-US" smtClean="0"/>
              <a:t>2022/8/18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51B7A7-A4FC-4C30-87B9-DABB86F21207}" type="slidenum">
              <a:rPr kumimoji="1" lang="ja-JP" altLang="en-US" smtClean="0"/>
              <a:t>‹#›</a:t>
            </a:fld>
            <a:endParaRPr kumimoji="1" lang="ja-JP" altLang="en-US"/>
          </a:p>
        </p:txBody>
      </p:sp>
    </p:spTree>
    <p:extLst>
      <p:ext uri="{BB962C8B-B14F-4D97-AF65-F5344CB8AC3E}">
        <p14:creationId xmlns:p14="http://schemas.microsoft.com/office/powerpoint/2010/main" val="944254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4B6F445-9823-4E32-B2BC-74EC14C0B565}" type="datetimeFigureOut">
              <a:rPr kumimoji="1" lang="ja-JP" altLang="en-US" smtClean="0"/>
              <a:t>2022/8/18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51B7A7-A4FC-4C30-87B9-DABB86F21207}" type="slidenum">
              <a:rPr kumimoji="1" lang="ja-JP" altLang="en-US" smtClean="0"/>
              <a:t>‹#›</a:t>
            </a:fld>
            <a:endParaRPr kumimoji="1" lang="ja-JP" altLang="en-US"/>
          </a:p>
        </p:txBody>
      </p:sp>
    </p:spTree>
    <p:extLst>
      <p:ext uri="{BB962C8B-B14F-4D97-AF65-F5344CB8AC3E}">
        <p14:creationId xmlns:p14="http://schemas.microsoft.com/office/powerpoint/2010/main" val="1164396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4B6F445-9823-4E32-B2BC-74EC14C0B565}" type="datetimeFigureOut">
              <a:rPr kumimoji="1" lang="ja-JP" altLang="en-US" smtClean="0"/>
              <a:t>2022/8/18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51B7A7-A4FC-4C30-87B9-DABB86F21207}" type="slidenum">
              <a:rPr kumimoji="1" lang="ja-JP" altLang="en-US" smtClean="0"/>
              <a:t>‹#›</a:t>
            </a:fld>
            <a:endParaRPr kumimoji="1" lang="ja-JP" altLang="en-US"/>
          </a:p>
        </p:txBody>
      </p:sp>
    </p:spTree>
    <p:extLst>
      <p:ext uri="{BB962C8B-B14F-4D97-AF65-F5344CB8AC3E}">
        <p14:creationId xmlns:p14="http://schemas.microsoft.com/office/powerpoint/2010/main" val="2129918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4B6F445-9823-4E32-B2BC-74EC14C0B565}" type="datetimeFigureOut">
              <a:rPr kumimoji="1" lang="ja-JP" altLang="en-US" smtClean="0"/>
              <a:t>2022/8/18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51B7A7-A4FC-4C30-87B9-DABB86F21207}" type="slidenum">
              <a:rPr kumimoji="1" lang="ja-JP" altLang="en-US" smtClean="0"/>
              <a:t>‹#›</a:t>
            </a:fld>
            <a:endParaRPr kumimoji="1" lang="ja-JP" altLang="en-US"/>
          </a:p>
        </p:txBody>
      </p:sp>
    </p:spTree>
    <p:extLst>
      <p:ext uri="{BB962C8B-B14F-4D97-AF65-F5344CB8AC3E}">
        <p14:creationId xmlns:p14="http://schemas.microsoft.com/office/powerpoint/2010/main" val="1713831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4B6F445-9823-4E32-B2BC-74EC14C0B565}" type="datetimeFigureOut">
              <a:rPr kumimoji="1" lang="ja-JP" altLang="en-US" smtClean="0"/>
              <a:t>2022/8/18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E51B7A7-A4FC-4C30-87B9-DABB86F21207}" type="slidenum">
              <a:rPr kumimoji="1" lang="ja-JP" altLang="en-US" smtClean="0"/>
              <a:t>‹#›</a:t>
            </a:fld>
            <a:endParaRPr kumimoji="1" lang="ja-JP" altLang="en-US"/>
          </a:p>
        </p:txBody>
      </p:sp>
    </p:spTree>
    <p:extLst>
      <p:ext uri="{BB962C8B-B14F-4D97-AF65-F5344CB8AC3E}">
        <p14:creationId xmlns:p14="http://schemas.microsoft.com/office/powerpoint/2010/main" val="3516104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4B6F445-9823-4E32-B2BC-74EC14C0B565}" type="datetimeFigureOut">
              <a:rPr kumimoji="1" lang="ja-JP" altLang="en-US" smtClean="0"/>
              <a:t>2022/8/18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E51B7A7-A4FC-4C30-87B9-DABB86F21207}" type="slidenum">
              <a:rPr kumimoji="1" lang="ja-JP" altLang="en-US" smtClean="0"/>
              <a:t>‹#›</a:t>
            </a:fld>
            <a:endParaRPr kumimoji="1" lang="ja-JP" altLang="en-US"/>
          </a:p>
        </p:txBody>
      </p:sp>
    </p:spTree>
    <p:extLst>
      <p:ext uri="{BB962C8B-B14F-4D97-AF65-F5344CB8AC3E}">
        <p14:creationId xmlns:p14="http://schemas.microsoft.com/office/powerpoint/2010/main" val="599562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B6F445-9823-4E32-B2BC-74EC14C0B565}" type="datetimeFigureOut">
              <a:rPr kumimoji="1" lang="ja-JP" altLang="en-US" smtClean="0"/>
              <a:t>2022/8/18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E51B7A7-A4FC-4C30-87B9-DABB86F21207}" type="slidenum">
              <a:rPr kumimoji="1" lang="ja-JP" altLang="en-US" smtClean="0"/>
              <a:t>‹#›</a:t>
            </a:fld>
            <a:endParaRPr kumimoji="1" lang="ja-JP" altLang="en-US"/>
          </a:p>
        </p:txBody>
      </p:sp>
    </p:spTree>
    <p:extLst>
      <p:ext uri="{BB962C8B-B14F-4D97-AF65-F5344CB8AC3E}">
        <p14:creationId xmlns:p14="http://schemas.microsoft.com/office/powerpoint/2010/main" val="3800322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4B6F445-9823-4E32-B2BC-74EC14C0B565}" type="datetimeFigureOut">
              <a:rPr kumimoji="1" lang="ja-JP" altLang="en-US" smtClean="0"/>
              <a:t>2022/8/18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51B7A7-A4FC-4C30-87B9-DABB86F21207}" type="slidenum">
              <a:rPr kumimoji="1" lang="ja-JP" altLang="en-US" smtClean="0"/>
              <a:t>‹#›</a:t>
            </a:fld>
            <a:endParaRPr kumimoji="1" lang="ja-JP" altLang="en-US"/>
          </a:p>
        </p:txBody>
      </p:sp>
    </p:spTree>
    <p:extLst>
      <p:ext uri="{BB962C8B-B14F-4D97-AF65-F5344CB8AC3E}">
        <p14:creationId xmlns:p14="http://schemas.microsoft.com/office/powerpoint/2010/main" val="1459361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4B6F445-9823-4E32-B2BC-74EC14C0B565}" type="datetimeFigureOut">
              <a:rPr kumimoji="1" lang="ja-JP" altLang="en-US" smtClean="0"/>
              <a:t>2022/8/18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51B7A7-A4FC-4C30-87B9-DABB86F21207}" type="slidenum">
              <a:rPr kumimoji="1" lang="ja-JP" altLang="en-US" smtClean="0"/>
              <a:t>‹#›</a:t>
            </a:fld>
            <a:endParaRPr kumimoji="1" lang="ja-JP" altLang="en-US"/>
          </a:p>
        </p:txBody>
      </p:sp>
    </p:spTree>
    <p:extLst>
      <p:ext uri="{BB962C8B-B14F-4D97-AF65-F5344CB8AC3E}">
        <p14:creationId xmlns:p14="http://schemas.microsoft.com/office/powerpoint/2010/main" val="257583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4B6F445-9823-4E32-B2BC-74EC14C0B565}" type="datetimeFigureOut">
              <a:rPr kumimoji="1" lang="ja-JP" altLang="en-US" smtClean="0"/>
              <a:t>2022/8/18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E51B7A7-A4FC-4C30-87B9-DABB86F21207}" type="slidenum">
              <a:rPr kumimoji="1" lang="ja-JP" altLang="en-US" smtClean="0"/>
              <a:t>‹#›</a:t>
            </a:fld>
            <a:endParaRPr kumimoji="1" lang="ja-JP" altLang="en-US"/>
          </a:p>
        </p:txBody>
      </p:sp>
    </p:spTree>
    <p:extLst>
      <p:ext uri="{BB962C8B-B14F-4D97-AF65-F5344CB8AC3E}">
        <p14:creationId xmlns:p14="http://schemas.microsoft.com/office/powerpoint/2010/main" val="38178854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
              <a:srgbClr val="F5FBFD"/>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2096C282-3F2B-67BD-DA23-B195CAF30409}"/>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saturation sat="66000"/>
                    </a14:imgEffect>
                    <a14:imgEffect>
                      <a14:brightnessContrast bright="35000" contrast="40000"/>
                    </a14:imgEffect>
                  </a14:imgLayer>
                </a14:imgProps>
              </a:ext>
              <a:ext uri="{28A0092B-C50C-407E-A947-70E740481C1C}">
                <a14:useLocalDpi xmlns:a14="http://schemas.microsoft.com/office/drawing/2010/main" val="0"/>
              </a:ext>
            </a:extLst>
          </a:blip>
          <a:stretch>
            <a:fillRect/>
          </a:stretch>
        </p:blipFill>
        <p:spPr>
          <a:xfrm>
            <a:off x="596983" y="39863"/>
            <a:ext cx="5664033" cy="2439375"/>
          </a:xfrm>
          <a:prstGeom prst="rect">
            <a:avLst/>
          </a:prstGeom>
        </p:spPr>
      </p:pic>
      <p:sp>
        <p:nvSpPr>
          <p:cNvPr id="13" name="テキスト ボックス 12">
            <a:extLst>
              <a:ext uri="{FF2B5EF4-FFF2-40B4-BE49-F238E27FC236}">
                <a16:creationId xmlns:a16="http://schemas.microsoft.com/office/drawing/2014/main" id="{8AAD8EA7-8B85-3C97-D853-1D83234EDC3D}"/>
              </a:ext>
            </a:extLst>
          </p:cNvPr>
          <p:cNvSpPr txBox="1"/>
          <p:nvPr/>
        </p:nvSpPr>
        <p:spPr>
          <a:xfrm>
            <a:off x="563734" y="54000"/>
            <a:ext cx="5664033" cy="1015663"/>
          </a:xfrm>
          <a:prstGeom prst="rect">
            <a:avLst/>
          </a:prstGeom>
          <a:noFill/>
          <a:effectLst>
            <a:outerShdw blurRad="50800" dist="38100" dir="2700000" algn="tl" rotWithShape="0">
              <a:prstClr val="black">
                <a:alpha val="40000"/>
              </a:prstClr>
            </a:outerShdw>
          </a:effectLst>
          <a:scene3d>
            <a:camera prst="orthographicFront"/>
            <a:lightRig rig="threePt" dir="t"/>
          </a:scene3d>
          <a:sp3d>
            <a:bevelT/>
          </a:sp3d>
        </p:spPr>
        <p:txBody>
          <a:bodyPr wrap="square" rtlCol="0">
            <a:spAutoFit/>
          </a:bodyPr>
          <a:lstStyle/>
          <a:p>
            <a:pPr algn="ctr"/>
            <a:r>
              <a:rPr kumimoji="1" lang="ja-JP" altLang="en-US" sz="6000" b="1"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人財発見広場</a:t>
            </a:r>
            <a:endParaRPr kumimoji="1" lang="en-US" altLang="ja-JP" sz="6000" b="1"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304CC8F1-BC98-CB03-1A41-7A4ECBA2B120}"/>
              </a:ext>
            </a:extLst>
          </p:cNvPr>
          <p:cNvSpPr txBox="1"/>
          <p:nvPr/>
        </p:nvSpPr>
        <p:spPr>
          <a:xfrm>
            <a:off x="-161577" y="9008306"/>
            <a:ext cx="7019577" cy="861774"/>
          </a:xfrm>
          <a:prstGeom prst="rect">
            <a:avLst/>
          </a:prstGeom>
          <a:solidFill>
            <a:schemeClr val="bg1"/>
          </a:solidFill>
        </p:spPr>
        <p:txBody>
          <a:bodyPr wrap="square">
            <a:spAutoFit/>
          </a:bodyPr>
          <a:lstStyle/>
          <a:p>
            <a:pPr algn="l">
              <a:lnSpc>
                <a:spcPts val="1500"/>
              </a:lnSpc>
            </a:pPr>
            <a:r>
              <a:rPr lang="ja-JP" altLang="en-US" sz="1400" kern="0" dirty="0">
                <a:solidFill>
                  <a:srgbClr val="333333"/>
                </a:solidFill>
                <a:effectLst/>
                <a:latin typeface="Century" panose="02040604050505020304" pitchFamily="18" charset="0"/>
                <a:ea typeface="メイリオ" panose="020B0604030504040204" pitchFamily="50" charset="-128"/>
                <a:cs typeface="ＭＳ Ｐゴシック" panose="020B0600070205080204" pitchFamily="50" charset="-128"/>
              </a:rPr>
              <a:t>　　　　　　　　</a:t>
            </a:r>
            <a:r>
              <a:rPr lang="ja-JP" altLang="ja-JP" sz="1400" kern="0" dirty="0">
                <a:solidFill>
                  <a:srgbClr val="333333"/>
                </a:solidFill>
                <a:effectLst/>
                <a:latin typeface="Century" panose="02040604050505020304" pitchFamily="18" charset="0"/>
                <a:ea typeface="メイリオ" panose="020B0604030504040204" pitchFamily="50" charset="-128"/>
                <a:cs typeface="ＭＳ Ｐゴシック" panose="020B0600070205080204" pitchFamily="50" charset="-128"/>
              </a:rPr>
              <a:t>〒</a:t>
            </a:r>
            <a:r>
              <a:rPr lang="en-US" altLang="ja-JP" sz="1400" kern="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754-0041 </a:t>
            </a:r>
            <a:r>
              <a:rPr lang="ja-JP" altLang="ja-JP" sz="1400" kern="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山口市小郡令和１丁目１番１号　</a:t>
            </a:r>
            <a:endParaRPr lang="en-US" altLang="ja-JP" sz="1400" kern="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endParaRPr>
          </a:p>
          <a:p>
            <a:pPr algn="l">
              <a:lnSpc>
                <a:spcPts val="1500"/>
              </a:lnSpc>
            </a:pPr>
            <a:r>
              <a:rPr lang="ja-JP" altLang="en-US" sz="1400" kern="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lang="ja-JP" altLang="ja-JP" sz="1400" kern="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山口市産業交流拠点施設４階</a:t>
            </a:r>
            <a:r>
              <a:rPr lang="ja-JP" altLang="en-US" sz="1400" kern="0" dirty="0">
                <a:solidFill>
                  <a:srgbClr val="333333"/>
                </a:solidFill>
                <a:latin typeface="Meiryo UI" panose="020B0604030504040204" pitchFamily="50" charset="-128"/>
                <a:ea typeface="Meiryo UI" panose="020B0604030504040204" pitchFamily="50" charset="-128"/>
                <a:cs typeface="Times New Roman" panose="02020603050405020304" pitchFamily="18" charset="0"/>
              </a:rPr>
              <a:t>（やまぐち産業振興財団内）</a:t>
            </a:r>
            <a:endPar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500"/>
              </a:lnSpc>
            </a:pPr>
            <a:r>
              <a:rPr lang="en-US" altLang="ja-JP" sz="1400" kern="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400" kern="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lang="en-US" altLang="ja-JP" sz="1400" kern="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 TEL:083-902-0045</a:t>
            </a:r>
            <a:r>
              <a:rPr lang="ja-JP" altLang="ja-JP" sz="1400" kern="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lang="en-US" altLang="ja-JP" sz="1400" kern="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FAX</a:t>
            </a:r>
            <a:r>
              <a:rPr lang="ja-JP" altLang="ja-JP" sz="1400" kern="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1400" kern="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083-902-9010</a:t>
            </a:r>
            <a:endPar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500"/>
              </a:lnSpc>
            </a:pPr>
            <a:r>
              <a:rPr lang="en-US" altLang="ja-JP" sz="1400" kern="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1400" kern="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　　　　　　　</a:t>
            </a:r>
            <a:r>
              <a:rPr lang="en-US" altLang="ja-JP" sz="1400" kern="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 E-mail</a:t>
            </a:r>
            <a:r>
              <a:rPr lang="ja-JP" altLang="ja-JP" sz="1400" kern="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1400" kern="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projin@yipf.or.jp</a:t>
            </a:r>
            <a:endPar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 name="テキスト ボックス 1">
            <a:extLst>
              <a:ext uri="{FF2B5EF4-FFF2-40B4-BE49-F238E27FC236}">
                <a16:creationId xmlns:a16="http://schemas.microsoft.com/office/drawing/2014/main" id="{142C1A2D-3612-12EE-F7DF-A26B7D51C1F2}"/>
              </a:ext>
            </a:extLst>
          </p:cNvPr>
          <p:cNvSpPr txBox="1"/>
          <p:nvPr/>
        </p:nvSpPr>
        <p:spPr>
          <a:xfrm>
            <a:off x="-161577" y="8622559"/>
            <a:ext cx="7019577" cy="369332"/>
          </a:xfrm>
          <a:prstGeom prst="rect">
            <a:avLst/>
          </a:prstGeom>
          <a:solidFill>
            <a:srgbClr val="FFFFFF"/>
          </a:solid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　　主催：山口県プロフェッショナル人材戦略拠点</a:t>
            </a:r>
            <a:r>
              <a:rPr kumimoji="1" lang="en-US" altLang="ja-JP" b="1" dirty="0">
                <a:latin typeface="Meiryo UI" panose="020B0604030504040204" pitchFamily="50" charset="-128"/>
                <a:ea typeface="Meiryo UI" panose="020B0604030504040204" pitchFamily="50" charset="-128"/>
              </a:rPr>
              <a:t>/OB</a:t>
            </a:r>
            <a:r>
              <a:rPr kumimoji="1" lang="ja-JP" altLang="en-US" b="1" dirty="0">
                <a:latin typeface="Meiryo UI" panose="020B0604030504040204" pitchFamily="50" charset="-128"/>
                <a:ea typeface="Meiryo UI" panose="020B0604030504040204" pitchFamily="50" charset="-128"/>
              </a:rPr>
              <a:t>等人材バンク</a:t>
            </a:r>
          </a:p>
        </p:txBody>
      </p:sp>
      <p:sp>
        <p:nvSpPr>
          <p:cNvPr id="16" name="テキスト ボックス 15">
            <a:extLst>
              <a:ext uri="{FF2B5EF4-FFF2-40B4-BE49-F238E27FC236}">
                <a16:creationId xmlns:a16="http://schemas.microsoft.com/office/drawing/2014/main" id="{9FCBE96E-4BAE-8F7A-B016-BA996C8AF42B}"/>
              </a:ext>
            </a:extLst>
          </p:cNvPr>
          <p:cNvSpPr txBox="1"/>
          <p:nvPr/>
        </p:nvSpPr>
        <p:spPr>
          <a:xfrm>
            <a:off x="1022015" y="1694659"/>
            <a:ext cx="5272250" cy="553998"/>
          </a:xfrm>
          <a:prstGeom prst="rect">
            <a:avLst/>
          </a:prstGeom>
          <a:noFill/>
        </p:spPr>
        <p:txBody>
          <a:bodyPr wrap="square">
            <a:spAutoFit/>
          </a:bodyPr>
          <a:lstStyle/>
          <a:p>
            <a:r>
              <a:rPr lang="ja-JP" altLang="en-US" sz="3000" b="1" kern="100" dirty="0">
                <a:solidFill>
                  <a:srgbClr val="FF0000"/>
                </a:solidFill>
                <a:effectLst>
                  <a:glow rad="76200">
                    <a:schemeClr val="bg1"/>
                  </a:glow>
                </a:effectLst>
                <a:latin typeface="Meiryo UI" panose="020B0604030504040204" pitchFamily="50" charset="-128"/>
                <a:ea typeface="Meiryo UI" panose="020B0604030504040204" pitchFamily="50" charset="-128"/>
                <a:cs typeface="Times New Roman" panose="02020603050405020304" pitchFamily="18" charset="0"/>
              </a:rPr>
              <a:t>「維新」で切り拓く人材採用へ！</a:t>
            </a:r>
            <a:endParaRPr lang="ja-JP" altLang="ja-JP" sz="3000" kern="100" dirty="0">
              <a:solidFill>
                <a:srgbClr val="FF0000"/>
              </a:solidFill>
              <a:effectLst>
                <a:glow rad="76200">
                  <a:schemeClr val="bg1"/>
                </a:glow>
              </a:effectLst>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23" name="図 22">
            <a:extLst>
              <a:ext uri="{FF2B5EF4-FFF2-40B4-BE49-F238E27FC236}">
                <a16:creationId xmlns:a16="http://schemas.microsoft.com/office/drawing/2014/main" id="{CD37DED0-AD93-6B03-263F-CFB04521951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473" y="2528301"/>
            <a:ext cx="6931855" cy="6139490"/>
          </a:xfrm>
          <a:prstGeom prst="rect">
            <a:avLst/>
          </a:prstGeom>
        </p:spPr>
      </p:pic>
      <p:sp>
        <p:nvSpPr>
          <p:cNvPr id="22" name="正方形/長方形 21">
            <a:extLst>
              <a:ext uri="{FF2B5EF4-FFF2-40B4-BE49-F238E27FC236}">
                <a16:creationId xmlns:a16="http://schemas.microsoft.com/office/drawing/2014/main" id="{C90F5092-D351-D938-C084-22493E23A7D2}"/>
              </a:ext>
            </a:extLst>
          </p:cNvPr>
          <p:cNvSpPr/>
          <p:nvPr/>
        </p:nvSpPr>
        <p:spPr>
          <a:xfrm>
            <a:off x="2030422" y="3592922"/>
            <a:ext cx="1207372" cy="369332"/>
          </a:xfrm>
          <a:prstGeom prst="rect">
            <a:avLst/>
          </a:prstGeom>
        </p:spPr>
        <p:txBody>
          <a:bodyPr wrap="square">
            <a:spAutoFit/>
          </a:bodyPr>
          <a:lstStyle/>
          <a:p>
            <a:r>
              <a:rPr lang="en-US" altLang="ja-JP" sz="1800" b="1" dirty="0">
                <a:latin typeface="+mj-ea"/>
                <a:ea typeface="+mj-ea"/>
              </a:rPr>
              <a:t>2022</a:t>
            </a:r>
            <a:r>
              <a:rPr lang="ja-JP" altLang="en-US" sz="1800" b="1" dirty="0">
                <a:latin typeface="+mj-ea"/>
                <a:ea typeface="+mj-ea"/>
              </a:rPr>
              <a:t>年</a:t>
            </a:r>
            <a:endParaRPr lang="ja-JP" altLang="en-US" sz="5400" b="1" dirty="0">
              <a:latin typeface="+mj-ea"/>
              <a:ea typeface="+mj-ea"/>
            </a:endParaRPr>
          </a:p>
        </p:txBody>
      </p:sp>
      <p:sp>
        <p:nvSpPr>
          <p:cNvPr id="17" name="正方形/長方形 16">
            <a:extLst>
              <a:ext uri="{FF2B5EF4-FFF2-40B4-BE49-F238E27FC236}">
                <a16:creationId xmlns:a16="http://schemas.microsoft.com/office/drawing/2014/main" id="{65CFB032-EE86-5A6E-4F56-7A7DD27E1718}"/>
              </a:ext>
            </a:extLst>
          </p:cNvPr>
          <p:cNvSpPr/>
          <p:nvPr/>
        </p:nvSpPr>
        <p:spPr>
          <a:xfrm>
            <a:off x="2010010" y="3836118"/>
            <a:ext cx="2643978" cy="461665"/>
          </a:xfrm>
          <a:prstGeom prst="rect">
            <a:avLst/>
          </a:prstGeom>
        </p:spPr>
        <p:txBody>
          <a:bodyPr wrap="square">
            <a:spAutoFit/>
          </a:bodyPr>
          <a:lstStyle/>
          <a:p>
            <a:r>
              <a:rPr lang="en-US" altLang="ja-JP" sz="2400" b="1" dirty="0">
                <a:latin typeface="Meiryo UI" panose="020B0604030504040204" pitchFamily="50" charset="-128"/>
                <a:ea typeface="Meiryo UI" panose="020B0604030504040204" pitchFamily="50" charset="-128"/>
              </a:rPr>
              <a:t>11</a:t>
            </a:r>
            <a:r>
              <a:rPr lang="ja-JP" altLang="en-US" sz="2400" b="1" dirty="0">
                <a:latin typeface="Meiryo UI" panose="020B0604030504040204" pitchFamily="50" charset="-128"/>
                <a:ea typeface="Meiryo UI" panose="020B0604030504040204" pitchFamily="50" charset="-128"/>
              </a:rPr>
              <a:t>月</a:t>
            </a:r>
            <a:r>
              <a:rPr lang="en-US" altLang="ja-JP" sz="2400" b="1" dirty="0">
                <a:latin typeface="Meiryo UI" panose="020B0604030504040204" pitchFamily="50" charset="-128"/>
                <a:ea typeface="Meiryo UI" panose="020B0604030504040204" pitchFamily="50" charset="-128"/>
              </a:rPr>
              <a:t>10</a:t>
            </a:r>
            <a:r>
              <a:rPr lang="ja-JP" altLang="en-US" sz="2400" b="1" dirty="0">
                <a:latin typeface="Meiryo UI" panose="020B0604030504040204" pitchFamily="50" charset="-128"/>
                <a:ea typeface="Meiryo UI" panose="020B0604030504040204" pitchFamily="50" charset="-128"/>
              </a:rPr>
              <a:t>日（木）</a:t>
            </a:r>
            <a:endParaRPr lang="ja-JP" altLang="en-US" sz="2400" dirty="0">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00FBE514-92E6-ABBB-90CB-619DDC8C9B5E}"/>
              </a:ext>
            </a:extLst>
          </p:cNvPr>
          <p:cNvSpPr/>
          <p:nvPr/>
        </p:nvSpPr>
        <p:spPr>
          <a:xfrm>
            <a:off x="4383624" y="3835549"/>
            <a:ext cx="2354485" cy="400110"/>
          </a:xfrm>
          <a:prstGeom prst="rect">
            <a:avLst/>
          </a:prstGeom>
        </p:spPr>
        <p:txBody>
          <a:bodyPr wrap="square">
            <a:spAutoFit/>
          </a:bodyPr>
          <a:lstStyle/>
          <a:p>
            <a:r>
              <a:rPr lang="ja-JP" altLang="en-US" sz="2000" b="1" dirty="0">
                <a:latin typeface="Meiryo UI" panose="020B0604030504040204" pitchFamily="50" charset="-128"/>
                <a:ea typeface="Meiryo UI" panose="020B0604030504040204" pitchFamily="50" charset="-128"/>
              </a:rPr>
              <a:t>1</a:t>
            </a:r>
            <a:r>
              <a:rPr lang="en-US" altLang="ja-JP" sz="2000" b="1" dirty="0">
                <a:latin typeface="Meiryo UI" panose="020B0604030504040204" pitchFamily="50" charset="-128"/>
                <a:ea typeface="Meiryo UI" panose="020B0604030504040204" pitchFamily="50" charset="-128"/>
              </a:rPr>
              <a:t>3</a:t>
            </a:r>
            <a:r>
              <a:rPr lang="ja-JP" altLang="en-US" sz="2000" b="1" dirty="0">
                <a:latin typeface="Meiryo UI" panose="020B0604030504040204" pitchFamily="50" charset="-128"/>
                <a:ea typeface="Meiryo UI" panose="020B0604030504040204" pitchFamily="50" charset="-128"/>
              </a:rPr>
              <a:t>:00</a:t>
            </a:r>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1７:00　</a:t>
            </a:r>
          </a:p>
        </p:txBody>
      </p:sp>
      <p:sp>
        <p:nvSpPr>
          <p:cNvPr id="11" name="テキスト ボックス 10">
            <a:extLst>
              <a:ext uri="{FF2B5EF4-FFF2-40B4-BE49-F238E27FC236}">
                <a16:creationId xmlns:a16="http://schemas.microsoft.com/office/drawing/2014/main" id="{08876008-CCCF-4712-C3FA-0A2E01605DD1}"/>
              </a:ext>
            </a:extLst>
          </p:cNvPr>
          <p:cNvSpPr txBox="1"/>
          <p:nvPr/>
        </p:nvSpPr>
        <p:spPr>
          <a:xfrm>
            <a:off x="1872370" y="2668640"/>
            <a:ext cx="5272480" cy="769441"/>
          </a:xfrm>
          <a:prstGeom prst="rect">
            <a:avLst/>
          </a:prstGeom>
          <a:noFill/>
        </p:spPr>
        <p:txBody>
          <a:bodyPr wrap="square" rtlCol="0">
            <a:spAutoFit/>
          </a:bodyPr>
          <a:lstStyle/>
          <a:p>
            <a:r>
              <a:rPr kumimoji="1" lang="ja-JP" altLang="en-US" sz="2000" b="1" i="1" dirty="0">
                <a:latin typeface="Meiryo UI" panose="020B0604030504040204" pitchFamily="50" charset="-128"/>
                <a:ea typeface="Meiryo UI" panose="020B0604030504040204" pitchFamily="50" charset="-128"/>
              </a:rPr>
              <a:t>　</a:t>
            </a:r>
            <a:r>
              <a:rPr kumimoji="1" lang="ja-JP" altLang="en-US" sz="2200" b="1" i="1" dirty="0">
                <a:latin typeface="Meiryo UI" panose="020B0604030504040204" pitchFamily="50" charset="-128"/>
                <a:ea typeface="Meiryo UI" panose="020B0604030504040204" pitchFamily="50" charset="-128"/>
              </a:rPr>
              <a:t>求人ニーズがある県内中小企業者に</a:t>
            </a:r>
            <a:endParaRPr kumimoji="1" lang="en-US" altLang="ja-JP" sz="2200" b="1" i="1" dirty="0">
              <a:latin typeface="Meiryo UI" panose="020B0604030504040204" pitchFamily="50" charset="-128"/>
              <a:ea typeface="Meiryo UI" panose="020B0604030504040204" pitchFamily="50" charset="-128"/>
            </a:endParaRPr>
          </a:p>
          <a:p>
            <a:r>
              <a:rPr kumimoji="1" lang="ja-JP" altLang="en-US" sz="2200" b="1" i="1" dirty="0">
                <a:latin typeface="Meiryo UI" panose="020B0604030504040204" pitchFamily="50" charset="-128"/>
                <a:ea typeface="Meiryo UI" panose="020B0604030504040204" pitchFamily="50" charset="-128"/>
              </a:rPr>
              <a:t>　求職者を紹介します　</a:t>
            </a:r>
          </a:p>
        </p:txBody>
      </p:sp>
      <p:sp>
        <p:nvSpPr>
          <p:cNvPr id="14" name="テキスト ボックス 13">
            <a:extLst>
              <a:ext uri="{FF2B5EF4-FFF2-40B4-BE49-F238E27FC236}">
                <a16:creationId xmlns:a16="http://schemas.microsoft.com/office/drawing/2014/main" id="{62AAD442-AD5E-04BF-89AE-598FFEC7C8C6}"/>
              </a:ext>
            </a:extLst>
          </p:cNvPr>
          <p:cNvSpPr txBox="1"/>
          <p:nvPr/>
        </p:nvSpPr>
        <p:spPr>
          <a:xfrm>
            <a:off x="2010010" y="4527635"/>
            <a:ext cx="5235820"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山口グランドホテル</a:t>
            </a:r>
            <a:endParaRPr kumimoji="1" lang="ja-JP" altLang="en-US" sz="1900" b="1" dirty="0">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6AA72523-99AB-6E5A-97ED-23F3B9F5CB12}"/>
              </a:ext>
            </a:extLst>
          </p:cNvPr>
          <p:cNvSpPr txBox="1"/>
          <p:nvPr/>
        </p:nvSpPr>
        <p:spPr>
          <a:xfrm>
            <a:off x="731566" y="6484005"/>
            <a:ext cx="1269435" cy="276999"/>
          </a:xfrm>
          <a:prstGeom prst="rect">
            <a:avLst/>
          </a:prstGeom>
          <a:noFill/>
        </p:spPr>
        <p:txBody>
          <a:bodyPr wrap="square" rtlCol="0">
            <a:spAutoFit/>
          </a:bodyPr>
          <a:lstStyle/>
          <a:p>
            <a:pPr algn="dist"/>
            <a:r>
              <a:rPr kumimoji="1" lang="ja-JP" altLang="en-US" sz="1200" b="1" dirty="0">
                <a:latin typeface="Meiryo UI" panose="020B0604030504040204" pitchFamily="50" charset="-128"/>
                <a:ea typeface="Meiryo UI" panose="020B0604030504040204" pitchFamily="50" charset="-128"/>
              </a:rPr>
              <a:t>求職情報提供者</a:t>
            </a:r>
            <a:endParaRPr kumimoji="1" lang="en-US" altLang="ja-JP" sz="1200" b="1" dirty="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4FD17E4E-AA72-FBEA-08FE-01B2AE5785DB}"/>
              </a:ext>
            </a:extLst>
          </p:cNvPr>
          <p:cNvSpPr txBox="1"/>
          <p:nvPr/>
        </p:nvSpPr>
        <p:spPr>
          <a:xfrm>
            <a:off x="715487" y="7248200"/>
            <a:ext cx="1272907" cy="400110"/>
          </a:xfrm>
          <a:prstGeom prst="rect">
            <a:avLst/>
          </a:prstGeom>
          <a:noFill/>
        </p:spPr>
        <p:txBody>
          <a:bodyPr wrap="square" rtlCol="0">
            <a:spAutoFit/>
          </a:bodyPr>
          <a:lstStyle/>
          <a:p>
            <a:pPr algn="dist"/>
            <a:r>
              <a:rPr kumimoji="1" lang="ja-JP" altLang="en-US" sz="2000" b="1" dirty="0">
                <a:latin typeface="Meiryo UI" panose="020B0604030504040204" pitchFamily="50" charset="-128"/>
                <a:ea typeface="Meiryo UI" panose="020B0604030504040204" pitchFamily="50" charset="-128"/>
              </a:rPr>
              <a:t>参加費　</a:t>
            </a:r>
            <a:endParaRPr kumimoji="1" lang="ja-JP" altLang="en-US" sz="2000"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31308C21-1F22-3719-0B61-FDFFC1E267CC}"/>
              </a:ext>
            </a:extLst>
          </p:cNvPr>
          <p:cNvSpPr txBox="1"/>
          <p:nvPr/>
        </p:nvSpPr>
        <p:spPr>
          <a:xfrm>
            <a:off x="2170082" y="6454596"/>
            <a:ext cx="4504211" cy="615553"/>
          </a:xfrm>
          <a:prstGeom prst="rect">
            <a:avLst/>
          </a:prstGeom>
          <a:noFill/>
        </p:spPr>
        <p:txBody>
          <a:bodyPr wrap="square">
            <a:spAutoFit/>
          </a:bodyPr>
          <a:lstStyle/>
          <a:p>
            <a:r>
              <a:rPr kumimoji="1" lang="ja-JP" altLang="en-US" sz="1700" b="1" dirty="0">
                <a:latin typeface="Meiryo UI" panose="020B0604030504040204" pitchFamily="50" charset="-128"/>
                <a:ea typeface="Meiryo UI" panose="020B0604030504040204" pitchFamily="50" charset="-128"/>
              </a:rPr>
              <a:t>人材紹介事業者　・　ＯＢバンク登録者</a:t>
            </a:r>
            <a:endParaRPr kumimoji="1" lang="en-US" altLang="ja-JP" sz="1700" b="1" dirty="0">
              <a:latin typeface="Meiryo UI" panose="020B0604030504040204" pitchFamily="50" charset="-128"/>
              <a:ea typeface="Meiryo UI" panose="020B0604030504040204" pitchFamily="50" charset="-128"/>
            </a:endParaRPr>
          </a:p>
          <a:p>
            <a:r>
              <a:rPr kumimoji="1" lang="ja-JP" altLang="en-US" sz="1700" b="1" dirty="0">
                <a:latin typeface="Meiryo UI" panose="020B0604030504040204" pitchFamily="50" charset="-128"/>
                <a:ea typeface="Meiryo UI" panose="020B0604030504040204" pitchFamily="50" charset="-128"/>
              </a:rPr>
              <a:t>産業雇用安定センター　・　自衛隊援護協会等</a:t>
            </a:r>
            <a:endParaRPr kumimoji="1" lang="en-US" altLang="ja-JP" sz="1700" b="1" dirty="0">
              <a:latin typeface="Meiryo UI" panose="020B0604030504040204" pitchFamily="50" charset="-128"/>
              <a:ea typeface="Meiryo UI" panose="020B0604030504040204" pitchFamily="50" charset="-128"/>
            </a:endParaRPr>
          </a:p>
        </p:txBody>
      </p:sp>
      <p:sp>
        <p:nvSpPr>
          <p:cNvPr id="29" name="テキスト ボックス 28">
            <a:extLst>
              <a:ext uri="{FF2B5EF4-FFF2-40B4-BE49-F238E27FC236}">
                <a16:creationId xmlns:a16="http://schemas.microsoft.com/office/drawing/2014/main" id="{7D14ADB4-E8FB-DBCB-615A-4EB5B1807360}"/>
              </a:ext>
            </a:extLst>
          </p:cNvPr>
          <p:cNvSpPr txBox="1"/>
          <p:nvPr/>
        </p:nvSpPr>
        <p:spPr>
          <a:xfrm>
            <a:off x="2234756" y="7777614"/>
            <a:ext cx="3839469" cy="707886"/>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別紙参加申込書をご提出ください</a:t>
            </a:r>
            <a:endParaRPr kumimoji="1" lang="en-US" altLang="ja-JP" sz="2000" b="1" dirty="0">
              <a:latin typeface="Meiryo UI" panose="020B0604030504040204" pitchFamily="50" charset="-128"/>
              <a:ea typeface="Meiryo UI" panose="020B0604030504040204" pitchFamily="50" charset="-128"/>
            </a:endParaRPr>
          </a:p>
          <a:p>
            <a:r>
              <a:rPr kumimoji="1" lang="ja-JP" altLang="en-US" sz="2000" b="1" dirty="0">
                <a:latin typeface="Meiryo UI" panose="020B0604030504040204" pitchFamily="50" charset="-128"/>
                <a:ea typeface="Meiryo UI" panose="020B0604030504040204" pitchFamily="50" charset="-128"/>
              </a:rPr>
              <a:t>（メールまたは</a:t>
            </a:r>
            <a:r>
              <a:rPr kumimoji="1" lang="en-US" altLang="ja-JP" sz="2000" b="1" dirty="0">
                <a:latin typeface="Meiryo UI" panose="020B0604030504040204" pitchFamily="50" charset="-128"/>
                <a:ea typeface="Meiryo UI" panose="020B0604030504040204" pitchFamily="50" charset="-128"/>
              </a:rPr>
              <a:t>FAX</a:t>
            </a:r>
            <a:r>
              <a:rPr kumimoji="1" lang="ja-JP" altLang="en-US" sz="2000" b="1" dirty="0">
                <a:latin typeface="Meiryo UI" panose="020B0604030504040204" pitchFamily="50" charset="-128"/>
                <a:ea typeface="Meiryo UI" panose="020B0604030504040204" pitchFamily="50" charset="-128"/>
              </a:rPr>
              <a:t>）</a:t>
            </a:r>
          </a:p>
        </p:txBody>
      </p:sp>
      <p:sp>
        <p:nvSpPr>
          <p:cNvPr id="4" name="テキスト ボックス 3">
            <a:extLst>
              <a:ext uri="{FF2B5EF4-FFF2-40B4-BE49-F238E27FC236}">
                <a16:creationId xmlns:a16="http://schemas.microsoft.com/office/drawing/2014/main" id="{BE4938CA-EE29-D4C0-0A2A-98870DEBFB5B}"/>
              </a:ext>
            </a:extLst>
          </p:cNvPr>
          <p:cNvSpPr txBox="1"/>
          <p:nvPr/>
        </p:nvSpPr>
        <p:spPr>
          <a:xfrm>
            <a:off x="655995" y="3853937"/>
            <a:ext cx="1269193" cy="400110"/>
          </a:xfrm>
          <a:prstGeom prst="rect">
            <a:avLst/>
          </a:prstGeom>
          <a:noFill/>
        </p:spPr>
        <p:txBody>
          <a:bodyPr wrap="square" rtlCol="0">
            <a:spAutoFit/>
          </a:bodyPr>
          <a:lstStyle/>
          <a:p>
            <a:pPr algn="dist"/>
            <a:r>
              <a:rPr kumimoji="1" lang="ja-JP" altLang="en-US" sz="2000" b="1" dirty="0">
                <a:latin typeface="Meiryo UI" panose="020B0604030504040204" pitchFamily="50" charset="-128"/>
                <a:ea typeface="Meiryo UI" panose="020B0604030504040204" pitchFamily="50" charset="-128"/>
              </a:rPr>
              <a:t>日　　時</a:t>
            </a:r>
          </a:p>
        </p:txBody>
      </p:sp>
      <p:sp>
        <p:nvSpPr>
          <p:cNvPr id="9" name="テキスト ボックス 8">
            <a:extLst>
              <a:ext uri="{FF2B5EF4-FFF2-40B4-BE49-F238E27FC236}">
                <a16:creationId xmlns:a16="http://schemas.microsoft.com/office/drawing/2014/main" id="{AEF4D515-3EC2-EF77-772B-785D5B4EA90E}"/>
              </a:ext>
            </a:extLst>
          </p:cNvPr>
          <p:cNvSpPr txBox="1"/>
          <p:nvPr/>
        </p:nvSpPr>
        <p:spPr>
          <a:xfrm>
            <a:off x="696316" y="4522277"/>
            <a:ext cx="1230314" cy="400110"/>
          </a:xfrm>
          <a:prstGeom prst="rect">
            <a:avLst/>
          </a:prstGeom>
          <a:noFill/>
        </p:spPr>
        <p:txBody>
          <a:bodyPr wrap="square" rtlCol="0">
            <a:spAutoFit/>
          </a:bodyPr>
          <a:lstStyle/>
          <a:p>
            <a:pPr algn="dist"/>
            <a:r>
              <a:rPr kumimoji="1" lang="ja-JP" altLang="en-US" sz="2000" b="1" dirty="0">
                <a:latin typeface="Meiryo UI" panose="020B0604030504040204" pitchFamily="50" charset="-128"/>
                <a:ea typeface="Meiryo UI" panose="020B0604030504040204" pitchFamily="50" charset="-128"/>
              </a:rPr>
              <a:t>場　所</a:t>
            </a:r>
          </a:p>
        </p:txBody>
      </p:sp>
      <p:sp>
        <p:nvSpPr>
          <p:cNvPr id="10" name="テキスト ボックス 9">
            <a:extLst>
              <a:ext uri="{FF2B5EF4-FFF2-40B4-BE49-F238E27FC236}">
                <a16:creationId xmlns:a16="http://schemas.microsoft.com/office/drawing/2014/main" id="{EFA0235C-EF73-5153-DBF1-0CA4CE68B446}"/>
              </a:ext>
            </a:extLst>
          </p:cNvPr>
          <p:cNvSpPr txBox="1"/>
          <p:nvPr/>
        </p:nvSpPr>
        <p:spPr>
          <a:xfrm>
            <a:off x="763612" y="7777614"/>
            <a:ext cx="1224782" cy="400110"/>
          </a:xfrm>
          <a:prstGeom prst="rect">
            <a:avLst/>
          </a:prstGeom>
          <a:noFill/>
        </p:spPr>
        <p:txBody>
          <a:bodyPr wrap="square" rtlCol="0">
            <a:spAutoFit/>
          </a:bodyPr>
          <a:lstStyle/>
          <a:p>
            <a:pPr algn="dist"/>
            <a:r>
              <a:rPr kumimoji="1" lang="ja-JP" altLang="en-US" sz="2000" b="1" dirty="0">
                <a:latin typeface="Meiryo UI" panose="020B0604030504040204" pitchFamily="50" charset="-128"/>
                <a:ea typeface="Meiryo UI" panose="020B0604030504040204" pitchFamily="50" charset="-128"/>
              </a:rPr>
              <a:t>申込方法</a:t>
            </a:r>
          </a:p>
        </p:txBody>
      </p:sp>
      <p:sp>
        <p:nvSpPr>
          <p:cNvPr id="3" name="テキスト ボックス 2">
            <a:extLst>
              <a:ext uri="{FF2B5EF4-FFF2-40B4-BE49-F238E27FC236}">
                <a16:creationId xmlns:a16="http://schemas.microsoft.com/office/drawing/2014/main" id="{0B068980-D1D7-B59F-63E2-CCA931B61A92}"/>
              </a:ext>
            </a:extLst>
          </p:cNvPr>
          <p:cNvSpPr txBox="1"/>
          <p:nvPr/>
        </p:nvSpPr>
        <p:spPr>
          <a:xfrm>
            <a:off x="696316" y="2668640"/>
            <a:ext cx="1269193" cy="400110"/>
          </a:xfrm>
          <a:prstGeom prst="rect">
            <a:avLst/>
          </a:prstGeom>
          <a:noFill/>
        </p:spPr>
        <p:txBody>
          <a:bodyPr wrap="square" rtlCol="0">
            <a:spAutoFit/>
          </a:bodyPr>
          <a:lstStyle/>
          <a:p>
            <a:pPr algn="dist"/>
            <a:r>
              <a:rPr kumimoji="1" lang="ja-JP" altLang="en-US" sz="2000" b="1" dirty="0">
                <a:latin typeface="Meiryo UI" panose="020B0604030504040204" pitchFamily="50" charset="-128"/>
                <a:ea typeface="Meiryo UI" panose="020B0604030504040204" pitchFamily="50" charset="-128"/>
              </a:rPr>
              <a:t>目的</a:t>
            </a:r>
          </a:p>
        </p:txBody>
      </p:sp>
      <p:sp>
        <p:nvSpPr>
          <p:cNvPr id="12" name="テキスト ボックス 11">
            <a:extLst>
              <a:ext uri="{FF2B5EF4-FFF2-40B4-BE49-F238E27FC236}">
                <a16:creationId xmlns:a16="http://schemas.microsoft.com/office/drawing/2014/main" id="{0D2D8229-CDBC-46C7-7C8A-68BFC238AA49}"/>
              </a:ext>
            </a:extLst>
          </p:cNvPr>
          <p:cNvSpPr txBox="1"/>
          <p:nvPr/>
        </p:nvSpPr>
        <p:spPr>
          <a:xfrm>
            <a:off x="2246176" y="7248200"/>
            <a:ext cx="1272907"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無　　料</a:t>
            </a:r>
          </a:p>
        </p:txBody>
      </p:sp>
      <p:sp>
        <p:nvSpPr>
          <p:cNvPr id="25" name="テキスト ボックス 24">
            <a:extLst>
              <a:ext uri="{FF2B5EF4-FFF2-40B4-BE49-F238E27FC236}">
                <a16:creationId xmlns:a16="http://schemas.microsoft.com/office/drawing/2014/main" id="{66C888AD-E589-2C77-FF80-43749759A0CE}"/>
              </a:ext>
            </a:extLst>
          </p:cNvPr>
          <p:cNvSpPr txBox="1"/>
          <p:nvPr/>
        </p:nvSpPr>
        <p:spPr>
          <a:xfrm>
            <a:off x="1744870" y="843861"/>
            <a:ext cx="4329355" cy="677108"/>
          </a:xfrm>
          <a:prstGeom prst="rect">
            <a:avLst/>
          </a:prstGeom>
          <a:noFill/>
        </p:spPr>
        <p:txBody>
          <a:bodyPr wrap="square" rtlCol="0">
            <a:spAutoFit/>
          </a:bodyPr>
          <a:lstStyle/>
          <a:p>
            <a:r>
              <a:rPr kumimoji="1" lang="en-US" altLang="ja-JP" sz="2800" b="1" dirty="0">
                <a:solidFill>
                  <a:srgbClr val="FF0000"/>
                </a:solidFill>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in</a:t>
            </a:r>
            <a:r>
              <a:rPr kumimoji="1" lang="en-US" altLang="ja-JP" sz="3800" b="1" dirty="0">
                <a:solidFill>
                  <a:srgbClr val="FF0000"/>
                </a:solidFill>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 </a:t>
            </a:r>
            <a:r>
              <a:rPr kumimoji="1" lang="ja-JP" altLang="en-US" sz="3800" b="1" dirty="0">
                <a:solidFill>
                  <a:srgbClr val="FF0000"/>
                </a:solidFill>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山口 </a:t>
            </a:r>
            <a:r>
              <a:rPr kumimoji="1" lang="en-US" altLang="ja-JP" sz="3800" b="1" dirty="0">
                <a:solidFill>
                  <a:srgbClr val="FF0000"/>
                </a:solidFill>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rPr>
              <a:t>2022</a:t>
            </a:r>
            <a:endParaRPr kumimoji="1" lang="ja-JP" altLang="en-US" sz="3800" b="1" dirty="0">
              <a:solidFill>
                <a:srgbClr val="FF0000"/>
              </a:solidFill>
              <a:effectLst>
                <a:outerShdw blurRad="50800" dist="38100" dir="2700000" algn="tl" rotWithShape="0">
                  <a:prstClr val="black">
                    <a:alpha val="40000"/>
                  </a:prstClr>
                </a:outerShdw>
              </a:effectLst>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AAB99646-ECA1-7B66-CC28-F13F3EC8A238}"/>
              </a:ext>
            </a:extLst>
          </p:cNvPr>
          <p:cNvSpPr txBox="1"/>
          <p:nvPr/>
        </p:nvSpPr>
        <p:spPr>
          <a:xfrm>
            <a:off x="1906302" y="4924363"/>
            <a:ext cx="7467600" cy="369332"/>
          </a:xfrm>
          <a:prstGeom prst="rect">
            <a:avLst/>
          </a:prstGeom>
          <a:noFill/>
        </p:spPr>
        <p:txBody>
          <a:bodyPr wrap="square">
            <a:spAutoFit/>
          </a:bodyPr>
          <a:lstStyle/>
          <a:p>
            <a:r>
              <a:rPr kumimoji="1" lang="ja-JP" altLang="en-US" b="1" dirty="0">
                <a:latin typeface="Meiryo UI" panose="020B0604030504040204" pitchFamily="50" charset="-128"/>
                <a:ea typeface="Meiryo UI" panose="020B0604030504040204" pitchFamily="50" charset="-128"/>
              </a:rPr>
              <a:t>（山口市小郡黄金町</a:t>
            </a:r>
            <a:r>
              <a:rPr kumimoji="1" lang="en-US" altLang="ja-JP" b="1" dirty="0">
                <a:latin typeface="Meiryo UI" panose="020B0604030504040204" pitchFamily="50" charset="-128"/>
                <a:ea typeface="Meiryo UI" panose="020B0604030504040204" pitchFamily="50" charset="-128"/>
              </a:rPr>
              <a:t>1-1  083-972-7777</a:t>
            </a:r>
            <a:r>
              <a:rPr kumimoji="1" lang="ja-JP" altLang="en-US" b="1" dirty="0">
                <a:latin typeface="Meiryo UI" panose="020B0604030504040204" pitchFamily="50" charset="-128"/>
                <a:ea typeface="Meiryo UI" panose="020B0604030504040204" pitchFamily="50" charset="-128"/>
              </a:rPr>
              <a:t>）</a:t>
            </a:r>
            <a:endParaRPr lang="ja-JP" altLang="en-US" dirty="0"/>
          </a:p>
        </p:txBody>
      </p:sp>
      <p:sp>
        <p:nvSpPr>
          <p:cNvPr id="7" name="テキスト ボックス 6">
            <a:extLst>
              <a:ext uri="{FF2B5EF4-FFF2-40B4-BE49-F238E27FC236}">
                <a16:creationId xmlns:a16="http://schemas.microsoft.com/office/drawing/2014/main" id="{E614A922-8C50-7750-A4C1-EC6FC2FEA03B}"/>
              </a:ext>
            </a:extLst>
          </p:cNvPr>
          <p:cNvSpPr txBox="1"/>
          <p:nvPr/>
        </p:nvSpPr>
        <p:spPr>
          <a:xfrm>
            <a:off x="694061" y="5483832"/>
            <a:ext cx="1344201" cy="369332"/>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rPr>
              <a:t>当日の流れ</a:t>
            </a:r>
          </a:p>
        </p:txBody>
      </p:sp>
      <p:pic>
        <p:nvPicPr>
          <p:cNvPr id="19" name="図 18">
            <a:extLst>
              <a:ext uri="{FF2B5EF4-FFF2-40B4-BE49-F238E27FC236}">
                <a16:creationId xmlns:a16="http://schemas.microsoft.com/office/drawing/2014/main" id="{E8EBFF47-17BD-8532-7762-404AC1881B4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49880" y="3923850"/>
            <a:ext cx="5247619" cy="1613373"/>
          </a:xfrm>
          <a:prstGeom prst="rect">
            <a:avLst/>
          </a:prstGeom>
        </p:spPr>
      </p:pic>
      <p:sp>
        <p:nvSpPr>
          <p:cNvPr id="30" name="テキスト ボックス 29">
            <a:extLst>
              <a:ext uri="{FF2B5EF4-FFF2-40B4-BE49-F238E27FC236}">
                <a16:creationId xmlns:a16="http://schemas.microsoft.com/office/drawing/2014/main" id="{234D296C-CDF6-170B-05F8-965E8F280F49}"/>
              </a:ext>
            </a:extLst>
          </p:cNvPr>
          <p:cNvSpPr txBox="1"/>
          <p:nvPr/>
        </p:nvSpPr>
        <p:spPr>
          <a:xfrm>
            <a:off x="2095664" y="5499406"/>
            <a:ext cx="4690316" cy="692497"/>
          </a:xfrm>
          <a:prstGeom prst="rect">
            <a:avLst/>
          </a:prstGeom>
          <a:noFill/>
        </p:spPr>
        <p:txBody>
          <a:bodyPr wrap="square" rtlCol="0">
            <a:spAutoFit/>
          </a:bodyPr>
          <a:lstStyle/>
          <a:p>
            <a:r>
              <a:rPr kumimoji="1" lang="en-US" altLang="ja-JP" sz="1300" b="1" dirty="0">
                <a:latin typeface="Meiryo UI" panose="020B0604030504040204" pitchFamily="50" charset="-128"/>
                <a:ea typeface="Meiryo UI" panose="020B0604030504040204" pitchFamily="50" charset="-128"/>
              </a:rPr>
              <a:t>13</a:t>
            </a:r>
            <a:r>
              <a:rPr kumimoji="1" lang="ja-JP" altLang="en-US" sz="1300" b="1" dirty="0">
                <a:latin typeface="Meiryo UI" panose="020B0604030504040204" pitchFamily="50" charset="-128"/>
                <a:ea typeface="Meiryo UI" panose="020B0604030504040204" pitchFamily="50" charset="-128"/>
              </a:rPr>
              <a:t>：</a:t>
            </a:r>
            <a:r>
              <a:rPr kumimoji="1" lang="en-US" altLang="ja-JP" sz="1300" b="1" dirty="0">
                <a:latin typeface="Meiryo UI" panose="020B0604030504040204" pitchFamily="50" charset="-128"/>
                <a:ea typeface="Meiryo UI" panose="020B0604030504040204" pitchFamily="50" charset="-128"/>
              </a:rPr>
              <a:t>10~</a:t>
            </a:r>
            <a:r>
              <a:rPr kumimoji="1" lang="ja-JP" altLang="en-US" sz="1300" b="1" dirty="0">
                <a:latin typeface="Meiryo UI" panose="020B0604030504040204" pitchFamily="50" charset="-128"/>
                <a:ea typeface="Meiryo UI" panose="020B0604030504040204" pitchFamily="50" charset="-128"/>
              </a:rPr>
              <a:t>　県内企業が、人材紹介会社等に求める人材について</a:t>
            </a:r>
            <a:endParaRPr kumimoji="1" lang="en-US" altLang="ja-JP" sz="1300" b="1" dirty="0">
              <a:latin typeface="Meiryo UI" panose="020B0604030504040204" pitchFamily="50" charset="-128"/>
              <a:ea typeface="Meiryo UI" panose="020B0604030504040204" pitchFamily="50" charset="-128"/>
            </a:endParaRPr>
          </a:p>
          <a:p>
            <a:r>
              <a:rPr kumimoji="1" lang="ja-JP" altLang="en-US" sz="1300" b="1" dirty="0">
                <a:latin typeface="Meiryo UI" panose="020B0604030504040204" pitchFamily="50" charset="-128"/>
                <a:ea typeface="Meiryo UI" panose="020B0604030504040204" pitchFamily="50" charset="-128"/>
              </a:rPr>
              <a:t>　　　　　　　　プレゼンテーションを行う　　　　　　　　　　　　</a:t>
            </a:r>
            <a:endParaRPr kumimoji="1" lang="en-US" altLang="ja-JP" sz="1300" b="1" dirty="0">
              <a:latin typeface="Meiryo UI" panose="020B0604030504040204" pitchFamily="50" charset="-128"/>
              <a:ea typeface="Meiryo UI" panose="020B0604030504040204" pitchFamily="50" charset="-128"/>
            </a:endParaRPr>
          </a:p>
          <a:p>
            <a:r>
              <a:rPr kumimoji="1" lang="en-US" altLang="ja-JP" sz="1300" b="1" dirty="0">
                <a:latin typeface="Meiryo UI" panose="020B0604030504040204" pitchFamily="50" charset="-128"/>
                <a:ea typeface="Meiryo UI" panose="020B0604030504040204" pitchFamily="50" charset="-128"/>
              </a:rPr>
              <a:t>15</a:t>
            </a:r>
            <a:r>
              <a:rPr kumimoji="1" lang="ja-JP" altLang="en-US" sz="1300" b="1" dirty="0">
                <a:latin typeface="Meiryo UI" panose="020B0604030504040204" pitchFamily="50" charset="-128"/>
                <a:ea typeface="Meiryo UI" panose="020B0604030504040204" pitchFamily="50" charset="-128"/>
              </a:rPr>
              <a:t>：</a:t>
            </a:r>
            <a:r>
              <a:rPr kumimoji="1" lang="en-US" altLang="ja-JP" sz="1300" b="1" dirty="0">
                <a:latin typeface="Meiryo UI" panose="020B0604030504040204" pitchFamily="50" charset="-128"/>
                <a:ea typeface="Meiryo UI" panose="020B0604030504040204" pitchFamily="50" charset="-128"/>
              </a:rPr>
              <a:t>00~</a:t>
            </a:r>
            <a:r>
              <a:rPr kumimoji="1" lang="ja-JP" altLang="en-US" sz="1300" b="1" dirty="0">
                <a:latin typeface="Meiryo UI" panose="020B0604030504040204" pitchFamily="50" charset="-128"/>
                <a:ea typeface="Meiryo UI" panose="020B0604030504040204" pitchFamily="50" charset="-128"/>
              </a:rPr>
              <a:t>　人材会社との個別面談を行い、マッチングを進める</a:t>
            </a:r>
          </a:p>
        </p:txBody>
      </p:sp>
    </p:spTree>
    <p:extLst>
      <p:ext uri="{BB962C8B-B14F-4D97-AF65-F5344CB8AC3E}">
        <p14:creationId xmlns:p14="http://schemas.microsoft.com/office/powerpoint/2010/main" val="3928297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BD485B35-9120-534B-668A-41C2EF984C28}"/>
              </a:ext>
            </a:extLst>
          </p:cNvPr>
          <p:cNvSpPr/>
          <p:nvPr/>
        </p:nvSpPr>
        <p:spPr>
          <a:xfrm>
            <a:off x="655238" y="513291"/>
            <a:ext cx="5547519" cy="870087"/>
          </a:xfrm>
          <a:prstGeom prst="roundRect">
            <a:avLst/>
          </a:prstGeom>
          <a:solidFill>
            <a:srgbClr val="0066FF"/>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dirty="0">
                <a:solidFill>
                  <a:schemeClr val="bg1"/>
                </a:solidFill>
                <a:latin typeface="Meiryo UI" panose="020B0604030504040204" pitchFamily="50" charset="-128"/>
                <a:ea typeface="Meiryo UI" panose="020B0604030504040204" pitchFamily="50" charset="-128"/>
              </a:rPr>
              <a:t>人財発見広場</a:t>
            </a:r>
            <a:r>
              <a:rPr kumimoji="1" lang="en-US" altLang="ja-JP" sz="2800" dirty="0">
                <a:solidFill>
                  <a:schemeClr val="bg1"/>
                </a:solidFill>
                <a:latin typeface="Meiryo UI" panose="020B0604030504040204" pitchFamily="50" charset="-128"/>
                <a:ea typeface="Meiryo UI" panose="020B0604030504040204" pitchFamily="50" charset="-128"/>
              </a:rPr>
              <a:t>2022</a:t>
            </a:r>
          </a:p>
          <a:p>
            <a:pPr algn="ctr"/>
            <a:r>
              <a:rPr kumimoji="1" lang="ja-JP" altLang="en-US" sz="2800" dirty="0">
                <a:solidFill>
                  <a:schemeClr val="bg1"/>
                </a:solidFill>
                <a:latin typeface="Meiryo UI" panose="020B0604030504040204" pitchFamily="50" charset="-128"/>
                <a:ea typeface="Meiryo UI" panose="020B0604030504040204" pitchFamily="50" charset="-128"/>
              </a:rPr>
              <a:t>参加申込書</a:t>
            </a:r>
          </a:p>
        </p:txBody>
      </p:sp>
      <p:sp>
        <p:nvSpPr>
          <p:cNvPr id="3" name="四角形: 角を丸くする 2">
            <a:extLst>
              <a:ext uri="{FF2B5EF4-FFF2-40B4-BE49-F238E27FC236}">
                <a16:creationId xmlns:a16="http://schemas.microsoft.com/office/drawing/2014/main" id="{2EE908B6-D39C-54A4-C6A7-BF35D71DDD82}"/>
              </a:ext>
            </a:extLst>
          </p:cNvPr>
          <p:cNvSpPr/>
          <p:nvPr/>
        </p:nvSpPr>
        <p:spPr>
          <a:xfrm>
            <a:off x="2707082" y="1474028"/>
            <a:ext cx="3495675" cy="765988"/>
          </a:xfrm>
          <a:prstGeom prst="roundRect">
            <a:avLst/>
          </a:prstGeom>
          <a:solidFill>
            <a:srgbClr val="0066FF"/>
          </a:solid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nSpc>
                <a:spcPts val="1500"/>
              </a:lnSpc>
            </a:pPr>
            <a:r>
              <a:rPr lang="ja-JP" altLang="ja-JP" sz="1800" kern="0" dirty="0">
                <a:solidFill>
                  <a:schemeClr val="bg1"/>
                </a:solidFill>
                <a:effectLst/>
                <a:latin typeface="Century" panose="02040604050505020304" pitchFamily="18" charset="0"/>
                <a:ea typeface="メイリオ" panose="020B0604030504040204" pitchFamily="50" charset="-128"/>
                <a:cs typeface="ＭＳ Ｐゴシック" panose="020B0600070205080204" pitchFamily="50" charset="-128"/>
              </a:rPr>
              <a:t>　</a:t>
            </a:r>
            <a:r>
              <a:rPr lang="en-US" altLang="ja-JP" sz="1600" kern="0" dirty="0">
                <a:solidFill>
                  <a:schemeClr val="bg1"/>
                </a:solidFill>
                <a:effectLst/>
                <a:latin typeface="Meiryo UI" panose="020B0604030504040204" pitchFamily="50" charset="-128"/>
                <a:ea typeface="Meiryo UI" panose="020B0604030504040204" pitchFamily="50" charset="-128"/>
                <a:cs typeface="ＭＳ Ｐゴシック" panose="020B0600070205080204" pitchFamily="50" charset="-128"/>
              </a:rPr>
              <a:t>FAX</a:t>
            </a:r>
            <a:r>
              <a:rPr lang="ja-JP" altLang="ja-JP" sz="1800" kern="0" dirty="0">
                <a:solidFill>
                  <a:schemeClr val="bg1"/>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1800" kern="0" dirty="0">
                <a:solidFill>
                  <a:schemeClr val="bg1"/>
                </a:solidFill>
                <a:effectLst/>
                <a:latin typeface="Meiryo UI" panose="020B0604030504040204" pitchFamily="50" charset="-128"/>
                <a:ea typeface="Meiryo UI" panose="020B0604030504040204" pitchFamily="50" charset="-128"/>
                <a:cs typeface="ＭＳ Ｐゴシック" panose="020B0600070205080204" pitchFamily="50" charset="-128"/>
              </a:rPr>
              <a:t>083-902-9010</a:t>
            </a:r>
          </a:p>
          <a:p>
            <a:pPr>
              <a:lnSpc>
                <a:spcPts val="1500"/>
              </a:lnSpc>
            </a:pPr>
            <a:endParaRPr lang="ja-JP" altLang="ja-JP" sz="16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lnSpc>
                <a:spcPts val="1500"/>
              </a:lnSpc>
            </a:pPr>
            <a:r>
              <a:rPr lang="en-US" altLang="ja-JP" sz="1800" kern="0" dirty="0">
                <a:solidFill>
                  <a:schemeClr val="bg1"/>
                </a:solidFill>
                <a:effectLst/>
                <a:latin typeface="Meiryo UI" panose="020B0604030504040204" pitchFamily="50" charset="-128"/>
                <a:ea typeface="Meiryo UI" panose="020B0604030504040204" pitchFamily="50" charset="-128"/>
                <a:cs typeface="ＭＳ Ｐゴシック" panose="020B0600070205080204" pitchFamily="50" charset="-128"/>
              </a:rPr>
              <a:t>   E-mail</a:t>
            </a:r>
            <a:r>
              <a:rPr lang="ja-JP" altLang="ja-JP" sz="1800" kern="0" dirty="0">
                <a:solidFill>
                  <a:schemeClr val="bg1"/>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1800" kern="0" dirty="0">
                <a:solidFill>
                  <a:schemeClr val="bg1"/>
                </a:solidFill>
                <a:effectLst/>
                <a:latin typeface="Meiryo UI" panose="020B0604030504040204" pitchFamily="50" charset="-128"/>
                <a:ea typeface="Meiryo UI" panose="020B0604030504040204" pitchFamily="50" charset="-128"/>
                <a:cs typeface="ＭＳ Ｐゴシック" panose="020B0600070205080204" pitchFamily="50" charset="-128"/>
              </a:rPr>
              <a:t>projin@yipf.or.jp</a:t>
            </a:r>
            <a:endParaRPr lang="ja-JP" altLang="ja-JP" sz="18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F697C17B-2BE1-8DD3-9BD8-004007643F28}"/>
              </a:ext>
            </a:extLst>
          </p:cNvPr>
          <p:cNvSpPr txBox="1"/>
          <p:nvPr/>
        </p:nvSpPr>
        <p:spPr>
          <a:xfrm>
            <a:off x="655238" y="2475377"/>
            <a:ext cx="4010025" cy="584775"/>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山口県プロフェッショナル人材戦略拠点</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徳　　久　　宛</a:t>
            </a:r>
          </a:p>
        </p:txBody>
      </p:sp>
      <p:graphicFrame>
        <p:nvGraphicFramePr>
          <p:cNvPr id="17" name="表 16">
            <a:extLst>
              <a:ext uri="{FF2B5EF4-FFF2-40B4-BE49-F238E27FC236}">
                <a16:creationId xmlns:a16="http://schemas.microsoft.com/office/drawing/2014/main" id="{E809915C-4D8B-6EBB-AF58-B0CF40020BE0}"/>
              </a:ext>
            </a:extLst>
          </p:cNvPr>
          <p:cNvGraphicFramePr>
            <a:graphicFrameLocks noGrp="1"/>
          </p:cNvGraphicFramePr>
          <p:nvPr>
            <p:extLst>
              <p:ext uri="{D42A27DB-BD31-4B8C-83A1-F6EECF244321}">
                <p14:modId xmlns:p14="http://schemas.microsoft.com/office/powerpoint/2010/main" val="4251107524"/>
              </p:ext>
            </p:extLst>
          </p:nvPr>
        </p:nvGraphicFramePr>
        <p:xfrm>
          <a:off x="166976" y="3511952"/>
          <a:ext cx="6480326" cy="4130345"/>
        </p:xfrm>
        <a:graphic>
          <a:graphicData uri="http://schemas.openxmlformats.org/drawingml/2006/table">
            <a:tbl>
              <a:tblPr>
                <a:tableStyleId>{5C22544A-7EE6-4342-B048-85BDC9FD1C3A}</a:tableStyleId>
              </a:tblPr>
              <a:tblGrid>
                <a:gridCol w="1457136">
                  <a:extLst>
                    <a:ext uri="{9D8B030D-6E8A-4147-A177-3AD203B41FA5}">
                      <a16:colId xmlns:a16="http://schemas.microsoft.com/office/drawing/2014/main" val="1232005384"/>
                    </a:ext>
                  </a:extLst>
                </a:gridCol>
                <a:gridCol w="920280">
                  <a:extLst>
                    <a:ext uri="{9D8B030D-6E8A-4147-A177-3AD203B41FA5}">
                      <a16:colId xmlns:a16="http://schemas.microsoft.com/office/drawing/2014/main" val="1819233860"/>
                    </a:ext>
                  </a:extLst>
                </a:gridCol>
                <a:gridCol w="4102910">
                  <a:extLst>
                    <a:ext uri="{9D8B030D-6E8A-4147-A177-3AD203B41FA5}">
                      <a16:colId xmlns:a16="http://schemas.microsoft.com/office/drawing/2014/main" val="2306279310"/>
                    </a:ext>
                  </a:extLst>
                </a:gridCol>
              </a:tblGrid>
              <a:tr h="502957">
                <a:tc>
                  <a:txBody>
                    <a:bodyPr/>
                    <a:lstStyle/>
                    <a:p>
                      <a:pPr algn="dist" fontAlgn="ctr"/>
                      <a:r>
                        <a:rPr lang="ja-JP" altLang="en-US" sz="1100" u="none" strike="noStrike" dirty="0">
                          <a:effectLst/>
                          <a:latin typeface="Meiryo UI" panose="020B0604030504040204" pitchFamily="50" charset="-128"/>
                          <a:ea typeface="Meiryo UI" panose="020B0604030504040204" pitchFamily="50" charset="-128"/>
                        </a:rPr>
                        <a:t>会　社　名</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114300" marR="114300" marT="9525" marB="0" anchor="ctr"/>
                </a:tc>
                <a:tc gridSpan="2">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hMerge="1">
                  <a:txBody>
                    <a:bodyPr/>
                    <a:lstStyle/>
                    <a:p>
                      <a:endParaRPr kumimoji="1" lang="ja-JP" altLang="en-US"/>
                    </a:p>
                  </a:txBody>
                  <a:tcPr/>
                </a:tc>
                <a:extLst>
                  <a:ext uri="{0D108BD9-81ED-4DB2-BD59-A6C34878D82A}">
                    <a16:rowId xmlns:a16="http://schemas.microsoft.com/office/drawing/2014/main" val="2609744590"/>
                  </a:ext>
                </a:extLst>
              </a:tr>
              <a:tr h="502957">
                <a:tc>
                  <a:txBody>
                    <a:bodyPr/>
                    <a:lstStyle/>
                    <a:p>
                      <a:pPr algn="dist" fontAlgn="ctr"/>
                      <a:r>
                        <a:rPr lang="ja-JP" altLang="en-US" sz="1100" u="none" strike="noStrike" dirty="0">
                          <a:effectLst/>
                          <a:latin typeface="Meiryo UI" panose="020B0604030504040204" pitchFamily="50" charset="-128"/>
                          <a:ea typeface="Meiryo UI" panose="020B0604030504040204" pitchFamily="50" charset="-128"/>
                        </a:rPr>
                        <a:t>所属・役職</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114300" marR="114300" marT="9525" marB="0" anchor="ctr"/>
                </a:tc>
                <a:tc gridSpan="2">
                  <a:txBody>
                    <a:bodyPr/>
                    <a:lstStyle/>
                    <a:p>
                      <a:pPr algn="l" fontAlgn="ctr"/>
                      <a:r>
                        <a:rPr lang="ja-JP" altLang="en-US" sz="1100" u="none" strike="noStrike">
                          <a:effectLst/>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hMerge="1">
                  <a:txBody>
                    <a:bodyPr/>
                    <a:lstStyle/>
                    <a:p>
                      <a:endParaRPr kumimoji="1" lang="ja-JP" altLang="en-US"/>
                    </a:p>
                  </a:txBody>
                  <a:tcPr/>
                </a:tc>
                <a:extLst>
                  <a:ext uri="{0D108BD9-81ED-4DB2-BD59-A6C34878D82A}">
                    <a16:rowId xmlns:a16="http://schemas.microsoft.com/office/drawing/2014/main" val="1825761756"/>
                  </a:ext>
                </a:extLst>
              </a:tr>
              <a:tr h="502957">
                <a:tc>
                  <a:txBody>
                    <a:bodyPr/>
                    <a:lstStyle/>
                    <a:p>
                      <a:pPr algn="dist" fontAlgn="ctr"/>
                      <a:r>
                        <a:rPr lang="ja-JP" altLang="en-US" sz="1100" u="none" strike="noStrike" dirty="0">
                          <a:effectLst/>
                          <a:latin typeface="Meiryo UI" panose="020B0604030504040204" pitchFamily="50" charset="-128"/>
                          <a:ea typeface="Meiryo UI" panose="020B0604030504040204" pitchFamily="50" charset="-128"/>
                        </a:rPr>
                        <a:t>氏　　　名</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114300" marR="114300" marT="9525" marB="0" anchor="ctr"/>
                </a:tc>
                <a:tc gridSpan="2">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hMerge="1">
                  <a:txBody>
                    <a:bodyPr/>
                    <a:lstStyle/>
                    <a:p>
                      <a:endParaRPr kumimoji="1" lang="ja-JP" altLang="en-US"/>
                    </a:p>
                  </a:txBody>
                  <a:tcPr/>
                </a:tc>
                <a:extLst>
                  <a:ext uri="{0D108BD9-81ED-4DB2-BD59-A6C34878D82A}">
                    <a16:rowId xmlns:a16="http://schemas.microsoft.com/office/drawing/2014/main" val="2867961410"/>
                  </a:ext>
                </a:extLst>
              </a:tr>
              <a:tr h="381028">
                <a:tc rowSpan="3">
                  <a:txBody>
                    <a:bodyPr/>
                    <a:lstStyle/>
                    <a:p>
                      <a:pPr algn="dist" fontAlgn="ctr"/>
                      <a:r>
                        <a:rPr lang="ja-JP" altLang="en-US" sz="1100" u="none" strike="noStrike" dirty="0">
                          <a:effectLst/>
                          <a:latin typeface="Meiryo UI" panose="020B0604030504040204" pitchFamily="50" charset="-128"/>
                          <a:ea typeface="Meiryo UI" panose="020B0604030504040204" pitchFamily="50" charset="-128"/>
                        </a:rPr>
                        <a:t>連絡先</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114300" marR="114300" marT="9525" marB="0" anchor="ctr"/>
                </a:tc>
                <a:tc>
                  <a:txBody>
                    <a:bodyPr/>
                    <a:lstStyle/>
                    <a:p>
                      <a:pPr algn="ctr" fontAlgn="ctr"/>
                      <a:r>
                        <a:rPr lang="en-US" sz="1100" u="none" strike="noStrike" dirty="0">
                          <a:effectLst/>
                          <a:latin typeface="Meiryo UI" panose="020B0604030504040204" pitchFamily="50" charset="-128"/>
                          <a:ea typeface="Meiryo UI" panose="020B0604030504040204" pitchFamily="50" charset="-128"/>
                        </a:rPr>
                        <a:t>TEL</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r>
                        <a:rPr lang="ja-JP" altLang="en-US" sz="1100" u="none" strike="noStrike">
                          <a:effectLst/>
                        </a:rPr>
                        <a:t>　</a:t>
                      </a: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1616499159"/>
                  </a:ext>
                </a:extLst>
              </a:tr>
              <a:tr h="381028">
                <a:tc vMerge="1">
                  <a:txBody>
                    <a:bodyPr/>
                    <a:lstStyle/>
                    <a:p>
                      <a:endParaRPr kumimoji="1" lang="ja-JP" altLang="en-US"/>
                    </a:p>
                  </a:txBody>
                  <a:tcPr/>
                </a:tc>
                <a:tc>
                  <a:txBody>
                    <a:bodyPr/>
                    <a:lstStyle/>
                    <a:p>
                      <a:pPr algn="ctr" fontAlgn="ctr"/>
                      <a:r>
                        <a:rPr lang="en-US" sz="1100" u="none" strike="noStrike" dirty="0">
                          <a:effectLst/>
                          <a:latin typeface="Meiryo UI" panose="020B0604030504040204" pitchFamily="50" charset="-128"/>
                          <a:ea typeface="Meiryo UI" panose="020B0604030504040204" pitchFamily="50" charset="-128"/>
                        </a:rPr>
                        <a:t>FAX</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3479037959"/>
                  </a:ext>
                </a:extLst>
              </a:tr>
              <a:tr h="381028">
                <a:tc vMerge="1">
                  <a:txBody>
                    <a:bodyPr/>
                    <a:lstStyle/>
                    <a:p>
                      <a:endParaRPr kumimoji="1" lang="ja-JP" altLang="en-US"/>
                    </a:p>
                  </a:txBody>
                  <a:tcP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extLst>
                  <a:ext uri="{0D108BD9-81ED-4DB2-BD59-A6C34878D82A}">
                    <a16:rowId xmlns:a16="http://schemas.microsoft.com/office/drawing/2014/main" val="2031529234"/>
                  </a:ext>
                </a:extLst>
              </a:tr>
              <a:tr h="1478390">
                <a:tc>
                  <a:txBody>
                    <a:bodyPr/>
                    <a:lstStyle/>
                    <a:p>
                      <a:pPr algn="dist" fontAlgn="ctr"/>
                      <a:r>
                        <a:rPr lang="ja-JP" altLang="en-US" sz="1100" u="none" strike="noStrike" dirty="0">
                          <a:effectLst/>
                          <a:latin typeface="Meiryo UI" panose="020B0604030504040204" pitchFamily="50" charset="-128"/>
                          <a:ea typeface="Meiryo UI" panose="020B0604030504040204" pitchFamily="50" charset="-128"/>
                        </a:rPr>
                        <a:t>ご要望・ご質問</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114300" marR="114300" marT="9525" marB="0" anchor="ctr"/>
                </a:tc>
                <a:tc gridSpan="2">
                  <a:txBody>
                    <a:bodyPr/>
                    <a:lstStyle/>
                    <a:p>
                      <a:pPr algn="l" fontAlgn="ctr"/>
                      <a:r>
                        <a:rPr lang="ja-JP" altLang="en-US" sz="1100" u="none" strike="noStrike" dirty="0">
                          <a:effectLst/>
                        </a:rPr>
                        <a:t>　</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tc>
                <a:tc hMerge="1">
                  <a:txBody>
                    <a:bodyPr/>
                    <a:lstStyle/>
                    <a:p>
                      <a:endParaRPr kumimoji="1" lang="ja-JP" altLang="en-US"/>
                    </a:p>
                  </a:txBody>
                  <a:tcPr/>
                </a:tc>
                <a:extLst>
                  <a:ext uri="{0D108BD9-81ED-4DB2-BD59-A6C34878D82A}">
                    <a16:rowId xmlns:a16="http://schemas.microsoft.com/office/drawing/2014/main" val="617109640"/>
                  </a:ext>
                </a:extLst>
              </a:tr>
            </a:tbl>
          </a:graphicData>
        </a:graphic>
      </p:graphicFrame>
      <p:sp>
        <p:nvSpPr>
          <p:cNvPr id="18" name="テキスト ボックス 17">
            <a:extLst>
              <a:ext uri="{FF2B5EF4-FFF2-40B4-BE49-F238E27FC236}">
                <a16:creationId xmlns:a16="http://schemas.microsoft.com/office/drawing/2014/main" id="{B55CFEEE-2D1B-7EC9-8328-6AA75627A6CD}"/>
              </a:ext>
            </a:extLst>
          </p:cNvPr>
          <p:cNvSpPr txBox="1"/>
          <p:nvPr/>
        </p:nvSpPr>
        <p:spPr>
          <a:xfrm>
            <a:off x="3529801" y="3173325"/>
            <a:ext cx="3248025"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参加申込日　　</a:t>
            </a:r>
            <a:r>
              <a:rPr kumimoji="1" lang="en-US" altLang="ja-JP" sz="1600" dirty="0">
                <a:latin typeface="Meiryo UI" panose="020B0604030504040204" pitchFamily="50" charset="-128"/>
                <a:ea typeface="Meiryo UI" panose="020B0604030504040204" pitchFamily="50" charset="-128"/>
              </a:rPr>
              <a:t>2022</a:t>
            </a:r>
            <a:r>
              <a:rPr kumimoji="1" lang="ja-JP" altLang="en-US" sz="1600" dirty="0">
                <a:latin typeface="Meiryo UI" panose="020B0604030504040204" pitchFamily="50" charset="-128"/>
                <a:ea typeface="Meiryo UI" panose="020B0604030504040204" pitchFamily="50" charset="-128"/>
              </a:rPr>
              <a:t>年　　月　　日　　　　</a:t>
            </a:r>
          </a:p>
        </p:txBody>
      </p:sp>
      <p:sp>
        <p:nvSpPr>
          <p:cNvPr id="8" name="テキスト ボックス 7">
            <a:extLst>
              <a:ext uri="{FF2B5EF4-FFF2-40B4-BE49-F238E27FC236}">
                <a16:creationId xmlns:a16="http://schemas.microsoft.com/office/drawing/2014/main" id="{AB5E6574-183E-F712-5A2F-72616BB5B118}"/>
              </a:ext>
            </a:extLst>
          </p:cNvPr>
          <p:cNvSpPr txBox="1"/>
          <p:nvPr/>
        </p:nvSpPr>
        <p:spPr>
          <a:xfrm>
            <a:off x="1541855" y="8909097"/>
            <a:ext cx="4045348" cy="861774"/>
          </a:xfrm>
          <a:prstGeom prst="rect">
            <a:avLst/>
          </a:prstGeom>
          <a:noFill/>
        </p:spPr>
        <p:txBody>
          <a:bodyPr wrap="square">
            <a:spAutoFit/>
          </a:bodyPr>
          <a:lstStyle/>
          <a:p>
            <a:pPr algn="l">
              <a:lnSpc>
                <a:spcPts val="1500"/>
              </a:lnSpc>
            </a:pPr>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★お問い合わせ</a:t>
            </a:r>
            <a:br>
              <a:rPr lang="en-US" altLang="ja-JP" sz="1400" kern="100" dirty="0">
                <a:effectLst/>
                <a:latin typeface="Meiryo UI" panose="020B0604030504040204" pitchFamily="50" charset="-128"/>
                <a:ea typeface="Meiryo UI" panose="020B0604030504040204" pitchFamily="50" charset="-128"/>
                <a:cs typeface="Times New Roman" panose="02020603050405020304" pitchFamily="18" charset="0"/>
              </a:rPr>
            </a:b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山口県プロフェッショナル人材戦略拠点</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algn="l">
              <a:lnSpc>
                <a:spcPts val="1500"/>
              </a:lnSpc>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　</a:t>
            </a: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083-902-0045</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　</a:t>
            </a:r>
            <a:r>
              <a:rPr lang="en-US" altLang="ja-JP" sz="1400" kern="0" dirty="0">
                <a:solidFill>
                  <a:srgbClr val="333333"/>
                </a:solidFill>
                <a:effectLst/>
                <a:latin typeface="Meiryo UI" panose="020B0604030504040204" pitchFamily="50" charset="-128"/>
                <a:ea typeface="Meiryo UI" panose="020B0604030504040204" pitchFamily="50" charset="-128"/>
                <a:cs typeface="ＭＳ Ｐゴシック" panose="020B0600070205080204" pitchFamily="50" charset="-128"/>
              </a:rPr>
              <a:t>projin@yipf.or.jp</a:t>
            </a: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l">
              <a:lnSpc>
                <a:spcPts val="1500"/>
              </a:lnSpc>
            </a:pPr>
            <a:r>
              <a:rPr lang="ja-JP" altLang="en-US" kern="100" dirty="0">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57667AEE-9185-1028-D6AE-236D45576765}"/>
              </a:ext>
            </a:extLst>
          </p:cNvPr>
          <p:cNvSpPr txBox="1"/>
          <p:nvPr/>
        </p:nvSpPr>
        <p:spPr>
          <a:xfrm>
            <a:off x="942811" y="7742025"/>
            <a:ext cx="4576763" cy="400110"/>
          </a:xfrm>
          <a:prstGeom prst="rect">
            <a:avLst/>
          </a:prstGeom>
          <a:noFill/>
        </p:spPr>
        <p:txBody>
          <a:bodyPr wrap="square" rtlCol="0">
            <a:spAutoFit/>
          </a:bodyPr>
          <a:lstStyle/>
          <a:p>
            <a:r>
              <a:rPr kumimoji="1" lang="ja-JP" altLang="en-US" u="sng" dirty="0">
                <a:latin typeface="Meiryo UI" panose="020B0604030504040204" pitchFamily="50" charset="-128"/>
                <a:ea typeface="Meiryo UI" panose="020B0604030504040204" pitchFamily="50" charset="-128"/>
              </a:rPr>
              <a:t>　</a:t>
            </a:r>
            <a:r>
              <a:rPr kumimoji="1" lang="en-US" altLang="ja-JP" sz="2000" u="sng" dirty="0">
                <a:latin typeface="Meiryo UI" panose="020B0604030504040204" pitchFamily="50" charset="-128"/>
                <a:ea typeface="Meiryo UI" panose="020B0604030504040204" pitchFamily="50" charset="-128"/>
              </a:rPr>
              <a:t>9</a:t>
            </a:r>
            <a:r>
              <a:rPr kumimoji="1" lang="ja-JP" altLang="en-US" sz="2000" u="sng" dirty="0">
                <a:latin typeface="Meiryo UI" panose="020B0604030504040204" pitchFamily="50" charset="-128"/>
                <a:ea typeface="Meiryo UI" panose="020B0604030504040204" pitchFamily="50" charset="-128"/>
              </a:rPr>
              <a:t>月</a:t>
            </a:r>
            <a:r>
              <a:rPr kumimoji="1" lang="en-US" altLang="ja-JP" sz="2000" u="sng" dirty="0">
                <a:latin typeface="Meiryo UI" panose="020B0604030504040204" pitchFamily="50" charset="-128"/>
                <a:ea typeface="Meiryo UI" panose="020B0604030504040204" pitchFamily="50" charset="-128"/>
              </a:rPr>
              <a:t>30</a:t>
            </a:r>
            <a:r>
              <a:rPr kumimoji="1" lang="ja-JP" altLang="en-US" sz="2000" u="sng" dirty="0">
                <a:latin typeface="Meiryo UI" panose="020B0604030504040204" pitchFamily="50" charset="-128"/>
                <a:ea typeface="Meiryo UI" panose="020B0604030504040204" pitchFamily="50" charset="-128"/>
              </a:rPr>
              <a:t>日（金）までにお申し込み下さい</a:t>
            </a:r>
          </a:p>
        </p:txBody>
      </p:sp>
      <p:sp>
        <p:nvSpPr>
          <p:cNvPr id="10" name="テキスト ボックス 9">
            <a:extLst>
              <a:ext uri="{FF2B5EF4-FFF2-40B4-BE49-F238E27FC236}">
                <a16:creationId xmlns:a16="http://schemas.microsoft.com/office/drawing/2014/main" id="{5286F5AC-0737-A6E6-A917-B2ACD705A88E}"/>
              </a:ext>
            </a:extLst>
          </p:cNvPr>
          <p:cNvSpPr txBox="1"/>
          <p:nvPr/>
        </p:nvSpPr>
        <p:spPr>
          <a:xfrm>
            <a:off x="4971650" y="51406"/>
            <a:ext cx="1231107" cy="369332"/>
          </a:xfrm>
          <a:prstGeom prst="rect">
            <a:avLst/>
          </a:prstGeom>
          <a:noFill/>
          <a:ln>
            <a:solidFill>
              <a:srgbClr val="A50021"/>
            </a:solidFill>
          </a:ln>
        </p:spPr>
        <p:txBody>
          <a:bodyPr wrap="square" rtlCol="0">
            <a:spAutoFit/>
          </a:bodyPr>
          <a:lstStyle/>
          <a:p>
            <a:pPr algn="ctr"/>
            <a:r>
              <a:rPr kumimoji="1" lang="ja-JP" altLang="en-US" dirty="0">
                <a:latin typeface="Meiryo UI" panose="020B0604030504040204" pitchFamily="50" charset="-128"/>
                <a:ea typeface="Meiryo UI" panose="020B0604030504040204" pitchFamily="50" charset="-128"/>
              </a:rPr>
              <a:t>別　　　紙</a:t>
            </a:r>
          </a:p>
        </p:txBody>
      </p:sp>
      <p:sp>
        <p:nvSpPr>
          <p:cNvPr id="11" name="テキスト ボックス 10">
            <a:extLst>
              <a:ext uri="{FF2B5EF4-FFF2-40B4-BE49-F238E27FC236}">
                <a16:creationId xmlns:a16="http://schemas.microsoft.com/office/drawing/2014/main" id="{51F7A4AF-DAFA-86E9-86D7-A5A4FDB3D9EF}"/>
              </a:ext>
            </a:extLst>
          </p:cNvPr>
          <p:cNvSpPr txBox="1"/>
          <p:nvPr/>
        </p:nvSpPr>
        <p:spPr>
          <a:xfrm>
            <a:off x="-7498162" y="6793486"/>
            <a:ext cx="7288612" cy="1384995"/>
          </a:xfrm>
          <a:prstGeom prst="rect">
            <a:avLst/>
          </a:prstGeom>
          <a:noFill/>
        </p:spPr>
        <p:txBody>
          <a:bodyPr wrap="square" rtlCol="0">
            <a:spAutoFit/>
          </a:bodyPr>
          <a:lstStyle/>
          <a:p>
            <a:pPr algn="just"/>
            <a:r>
              <a:rPr lang="ja-JP" altLang="ja-JP" sz="1200" kern="100" dirty="0">
                <a:effectLst/>
                <a:latin typeface="游明朝" panose="02020400000000000000" pitchFamily="18" charset="-128"/>
                <a:ea typeface="ＭＳ ゴシック" panose="020B0609070205080204" pitchFamily="49" charset="-128"/>
                <a:cs typeface="Times New Roman" panose="02020603050405020304" pitchFamily="18" charset="0"/>
              </a:rPr>
              <a:t>【相談会お申込み時の個人情報の取扱について】</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200" kern="100" dirty="0">
                <a:effectLst/>
                <a:latin typeface="游明朝" panose="02020400000000000000" pitchFamily="18" charset="-128"/>
                <a:ea typeface="ＭＳ ゴシック" panose="020B0609070205080204" pitchFamily="49" charset="-128"/>
                <a:cs typeface="Times New Roman" panose="02020603050405020304" pitchFamily="18" charset="0"/>
              </a:rPr>
              <a:t>　（個人情報の利用目的）　</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0050" algn="just"/>
            <a:r>
              <a:rPr lang="ja-JP" altLang="ja-JP" sz="1200" kern="100" dirty="0">
                <a:effectLst/>
                <a:latin typeface="游明朝" panose="02020400000000000000" pitchFamily="18" charset="-128"/>
                <a:ea typeface="ＭＳ ゴシック" panose="020B0609070205080204" pitchFamily="49" charset="-128"/>
                <a:cs typeface="Times New Roman" panose="02020603050405020304" pitchFamily="18" charset="0"/>
              </a:rPr>
              <a:t>ご提供いただきました個人情報は、当相談会の申込管理情報の管理は、山口県プロフェッショナル人材戦略拠点事業のみに使用します。</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200" kern="100" dirty="0">
                <a:effectLst/>
                <a:latin typeface="游明朝" panose="02020400000000000000" pitchFamily="18" charset="-128"/>
                <a:ea typeface="ＭＳ ゴシック" panose="020B0609070205080204" pitchFamily="49" charset="-128"/>
                <a:cs typeface="Times New Roman" panose="02020603050405020304" pitchFamily="18" charset="0"/>
              </a:rPr>
              <a:t>　（個人情報の第三者提供）</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lang="ja-JP" altLang="en-US" sz="1200" dirty="0">
                <a:effectLst/>
                <a:ea typeface="ＭＳ ゴシック" panose="020B0609070205080204" pitchFamily="49" charset="-128"/>
                <a:cs typeface="Times New Roman" panose="02020603050405020304" pitchFamily="18" charset="0"/>
              </a:rPr>
              <a:t>　　　</a:t>
            </a:r>
            <a:r>
              <a:rPr lang="ja-JP" altLang="ja-JP" sz="1200" dirty="0">
                <a:effectLst/>
                <a:ea typeface="ＭＳ ゴシック" panose="020B0609070205080204" pitchFamily="49" charset="-128"/>
                <a:cs typeface="Times New Roman" panose="02020603050405020304" pitchFamily="18" charset="0"/>
              </a:rPr>
              <a:t>山口県プロフェッショナル人材戦略拠点では本参加申込書から取得す</a:t>
            </a:r>
            <a:r>
              <a:rPr lang="ja-JP" altLang="en-US" sz="1200" dirty="0">
                <a:effectLst/>
                <a:ea typeface="ＭＳ ゴシック" panose="020B0609070205080204" pitchFamily="49" charset="-128"/>
                <a:cs typeface="Times New Roman" panose="02020603050405020304" pitchFamily="18" charset="0"/>
              </a:rPr>
              <a:t>　　　　</a:t>
            </a:r>
            <a:r>
              <a:rPr lang="ja-JP" altLang="ja-JP" sz="1200" dirty="0">
                <a:effectLst/>
                <a:ea typeface="ＭＳ ゴシック" panose="020B0609070205080204" pitchFamily="49" charset="-128"/>
                <a:cs typeface="Times New Roman" panose="02020603050405020304" pitchFamily="18" charset="0"/>
              </a:rPr>
              <a:t>る個人情報を第三者に提供しません。</a:t>
            </a:r>
            <a:endParaRPr kumimoji="1" lang="ja-JP" altLang="en-US" sz="1200"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7DC09D14-8751-00D5-BF4E-37C053293707}"/>
              </a:ext>
            </a:extLst>
          </p:cNvPr>
          <p:cNvSpPr txBox="1"/>
          <p:nvPr/>
        </p:nvSpPr>
        <p:spPr>
          <a:xfrm>
            <a:off x="299041" y="8175059"/>
            <a:ext cx="6259912" cy="769441"/>
          </a:xfrm>
          <a:prstGeom prst="rect">
            <a:avLst/>
          </a:prstGeom>
          <a:noFill/>
        </p:spPr>
        <p:txBody>
          <a:bodyPr wrap="square">
            <a:spAutoFit/>
          </a:bodyPr>
          <a:lstStyle/>
          <a:p>
            <a:pPr algn="just"/>
            <a:r>
              <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【相談会お申込み時の個人情報の取扱について】</a:t>
            </a:r>
          </a:p>
          <a:p>
            <a:pPr algn="just"/>
            <a:r>
              <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　（個人情報の利用目的）　</a:t>
            </a:r>
          </a:p>
          <a:p>
            <a:pPr marL="400050" algn="just"/>
            <a:r>
              <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当相談会</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へ</a:t>
            </a:r>
            <a:r>
              <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の申込</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内容</a:t>
            </a:r>
            <a:r>
              <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は、山口県プロフェッショナル人材戦略拠点事業のみに使用します。</a:t>
            </a:r>
          </a:p>
          <a:p>
            <a:pPr algn="just"/>
            <a:r>
              <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　</a:t>
            </a:r>
          </a:p>
        </p:txBody>
      </p:sp>
    </p:spTree>
    <p:extLst>
      <p:ext uri="{BB962C8B-B14F-4D97-AF65-F5344CB8AC3E}">
        <p14:creationId xmlns:p14="http://schemas.microsoft.com/office/powerpoint/2010/main" val="22964036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636</TotalTime>
  <Words>395</Words>
  <Application>Microsoft Office PowerPoint</Application>
  <PresentationFormat>A4 210 x 297 mm</PresentationFormat>
  <Paragraphs>67</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游ゴシック</vt:lpstr>
      <vt:lpstr>游ゴシック Light</vt:lpstr>
      <vt:lpstr>游明朝</vt:lpstr>
      <vt:lpstr>Arial</vt:lpstr>
      <vt:lpstr>Calibri</vt:lpstr>
      <vt:lpstr>Calibri Light</vt:lpstr>
      <vt:lpstr>Century</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浅川　滋子</dc:creator>
  <cp:lastModifiedBy>浅川　滋子</cp:lastModifiedBy>
  <cp:revision>51</cp:revision>
  <cp:lastPrinted>2022-08-18T02:01:28Z</cp:lastPrinted>
  <dcterms:created xsi:type="dcterms:W3CDTF">2022-07-14T00:39:58Z</dcterms:created>
  <dcterms:modified xsi:type="dcterms:W3CDTF">2022-08-18T02:04:41Z</dcterms:modified>
</cp:coreProperties>
</file>