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9" r:id="rId3"/>
  </p:sldIdLst>
  <p:sldSz cx="6858000" cy="9906000" type="A4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99FF"/>
    <a:srgbClr val="00CC00"/>
    <a:srgbClr val="FFFFFF"/>
    <a:srgbClr val="F5FBFD"/>
    <a:srgbClr val="660033"/>
    <a:srgbClr val="660066"/>
    <a:srgbClr val="9900CC"/>
    <a:srgbClr val="FFCCCC"/>
    <a:srgbClr val="FF9900"/>
    <a:srgbClr val="66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1F394E1-358C-4C70-9095-AD3A221CC2FF}" v="38" dt="2022-07-27T13:31:30.45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100" d="100"/>
          <a:sy n="100" d="100"/>
        </p:scale>
        <p:origin x="1260" y="-12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6F445-9823-4E32-B2BC-74EC14C0B565}" type="datetimeFigureOut">
              <a:rPr kumimoji="1" lang="ja-JP" altLang="en-US" smtClean="0"/>
              <a:t>2022/12/13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1B7A7-A4FC-4C30-87B9-DABB86F2120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97767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6F445-9823-4E32-B2BC-74EC14C0B565}" type="datetimeFigureOut">
              <a:rPr kumimoji="1" lang="ja-JP" altLang="en-US" smtClean="0"/>
              <a:t>2022/12/13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1B7A7-A4FC-4C30-87B9-DABB86F2120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880679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6F445-9823-4E32-B2BC-74EC14C0B565}" type="datetimeFigureOut">
              <a:rPr kumimoji="1" lang="ja-JP" altLang="en-US" smtClean="0"/>
              <a:t>2022/12/13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1B7A7-A4FC-4C30-87B9-DABB86F2120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442544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6F445-9823-4E32-B2BC-74EC14C0B565}" type="datetimeFigureOut">
              <a:rPr kumimoji="1" lang="ja-JP" altLang="en-US" smtClean="0"/>
              <a:t>2022/12/13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1B7A7-A4FC-4C30-87B9-DABB86F2120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643969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6F445-9823-4E32-B2BC-74EC14C0B565}" type="datetimeFigureOut">
              <a:rPr kumimoji="1" lang="ja-JP" altLang="en-US" smtClean="0"/>
              <a:t>2022/12/13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1B7A7-A4FC-4C30-87B9-DABB86F2120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299187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6F445-9823-4E32-B2BC-74EC14C0B565}" type="datetimeFigureOut">
              <a:rPr kumimoji="1" lang="ja-JP" altLang="en-US" smtClean="0"/>
              <a:t>2022/12/13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1B7A7-A4FC-4C30-87B9-DABB86F2120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138315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6F445-9823-4E32-B2BC-74EC14C0B565}" type="datetimeFigureOut">
              <a:rPr kumimoji="1" lang="ja-JP" altLang="en-US" smtClean="0"/>
              <a:t>2022/12/13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1B7A7-A4FC-4C30-87B9-DABB86F2120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161041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6F445-9823-4E32-B2BC-74EC14C0B565}" type="datetimeFigureOut">
              <a:rPr kumimoji="1" lang="ja-JP" altLang="en-US" smtClean="0"/>
              <a:t>2022/12/13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1B7A7-A4FC-4C30-87B9-DABB86F2120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995629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6F445-9823-4E32-B2BC-74EC14C0B565}" type="datetimeFigureOut">
              <a:rPr kumimoji="1" lang="ja-JP" altLang="en-US" smtClean="0"/>
              <a:t>2022/12/13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1B7A7-A4FC-4C30-87B9-DABB86F2120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003227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6F445-9823-4E32-B2BC-74EC14C0B565}" type="datetimeFigureOut">
              <a:rPr kumimoji="1" lang="ja-JP" altLang="en-US" smtClean="0"/>
              <a:t>2022/12/13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1B7A7-A4FC-4C30-87B9-DABB86F2120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93617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6F445-9823-4E32-B2BC-74EC14C0B565}" type="datetimeFigureOut">
              <a:rPr kumimoji="1" lang="ja-JP" altLang="en-US" smtClean="0"/>
              <a:t>2022/12/13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1B7A7-A4FC-4C30-87B9-DABB86F2120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758334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B6F445-9823-4E32-B2BC-74EC14C0B565}" type="datetimeFigureOut">
              <a:rPr kumimoji="1" lang="ja-JP" altLang="en-US" smtClean="0"/>
              <a:t>2022/12/13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51B7A7-A4FC-4C30-87B9-DABB86F2120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178854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5000">
              <a:srgbClr val="F5FBFD"/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B83D3D46-1028-900B-0746-30EC80F3737A}"/>
              </a:ext>
            </a:extLst>
          </p:cNvPr>
          <p:cNvSpPr txBox="1"/>
          <p:nvPr/>
        </p:nvSpPr>
        <p:spPr>
          <a:xfrm>
            <a:off x="-114299" y="8886412"/>
            <a:ext cx="7016536" cy="101917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kumimoji="1" lang="ja-JP" altLang="en-US" dirty="0"/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304CC8F1-BC98-CB03-1A41-7A4ECBA2B120}"/>
              </a:ext>
            </a:extLst>
          </p:cNvPr>
          <p:cNvSpPr txBox="1"/>
          <p:nvPr/>
        </p:nvSpPr>
        <p:spPr>
          <a:xfrm>
            <a:off x="389106" y="9163455"/>
            <a:ext cx="6557367" cy="67518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lnSpc>
                <a:spcPts val="1500"/>
              </a:lnSpc>
            </a:pPr>
            <a:r>
              <a:rPr lang="ja-JP" altLang="ja-JP" sz="1400" kern="0" dirty="0">
                <a:solidFill>
                  <a:srgbClr val="333333"/>
                </a:solidFill>
                <a:effectLst/>
                <a:latin typeface="Century" panose="02040604050505020304" pitchFamily="18" charset="0"/>
                <a:ea typeface="メイリオ" panose="020B0604030504040204" pitchFamily="50" charset="-128"/>
                <a:cs typeface="ＭＳ Ｐゴシック" panose="020B0600070205080204" pitchFamily="50" charset="-128"/>
              </a:rPr>
              <a:t>〒</a:t>
            </a:r>
            <a:r>
              <a:rPr lang="en-US" altLang="ja-JP" sz="1400" kern="0" dirty="0">
                <a:solidFill>
                  <a:srgbClr val="333333"/>
                </a:solidFill>
                <a:effectLst/>
                <a:latin typeface="Century" panose="02040604050505020304" pitchFamily="18" charset="0"/>
                <a:ea typeface="メイリオ" panose="020B0604030504040204" pitchFamily="50" charset="-128"/>
                <a:cs typeface="ＭＳ Ｐゴシック" panose="020B0600070205080204" pitchFamily="50" charset="-128"/>
              </a:rPr>
              <a:t>754-0041 </a:t>
            </a:r>
            <a:r>
              <a:rPr lang="ja-JP" altLang="ja-JP" sz="1400" kern="0" dirty="0">
                <a:solidFill>
                  <a:srgbClr val="333333"/>
                </a:solidFill>
                <a:effectLst/>
                <a:latin typeface="Century" panose="02040604050505020304" pitchFamily="18" charset="0"/>
                <a:ea typeface="メイリオ" panose="020B0604030504040204" pitchFamily="50" charset="-128"/>
                <a:cs typeface="ＭＳ Ｐゴシック" panose="020B0600070205080204" pitchFamily="50" charset="-128"/>
              </a:rPr>
              <a:t>山口市小郡令和１丁目１番１号　山口市産業交流拠点施設４階</a:t>
            </a:r>
            <a:endParaRPr lang="ja-JP" altLang="ja-JP" sz="1400" kern="100" dirty="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algn="l">
              <a:lnSpc>
                <a:spcPts val="1500"/>
              </a:lnSpc>
            </a:pPr>
            <a:r>
              <a:rPr lang="en-US" altLang="ja-JP" sz="1400" kern="0" dirty="0">
                <a:solidFill>
                  <a:srgbClr val="333333"/>
                </a:solidFill>
                <a:effectLst/>
                <a:latin typeface="メイリオ" panose="020B0604030504040204" pitchFamily="50" charset="-128"/>
                <a:ea typeface="ＭＳ 明朝" panose="02020609040205080304" pitchFamily="17" charset="-128"/>
                <a:cs typeface="ＭＳ Ｐゴシック" panose="020B0600070205080204" pitchFamily="50" charset="-128"/>
              </a:rPr>
              <a:t> </a:t>
            </a:r>
            <a:r>
              <a:rPr lang="ja-JP" altLang="en-US" sz="1400" kern="0" dirty="0">
                <a:solidFill>
                  <a:srgbClr val="333333"/>
                </a:solidFill>
                <a:effectLst/>
                <a:latin typeface="メイリオ" panose="020B0604030504040204" pitchFamily="50" charset="-128"/>
                <a:ea typeface="ＭＳ 明朝" panose="02020609040205080304" pitchFamily="17" charset="-128"/>
                <a:cs typeface="ＭＳ Ｐゴシック" panose="020B0600070205080204" pitchFamily="50" charset="-128"/>
              </a:rPr>
              <a:t>　　　　　　</a:t>
            </a:r>
            <a:r>
              <a:rPr lang="en-US" altLang="ja-JP" sz="1400" kern="0" dirty="0">
                <a:solidFill>
                  <a:srgbClr val="333333"/>
                </a:solidFill>
                <a:effectLst/>
                <a:latin typeface="メイリオ" panose="020B0604030504040204" pitchFamily="50" charset="-128"/>
                <a:ea typeface="ＭＳ 明朝" panose="02020609040205080304" pitchFamily="17" charset="-128"/>
                <a:cs typeface="ＭＳ Ｐゴシック" panose="020B0600070205080204" pitchFamily="50" charset="-128"/>
              </a:rPr>
              <a:t> TEL:083-902-0045</a:t>
            </a:r>
            <a:r>
              <a:rPr lang="ja-JP" altLang="ja-JP" sz="1400" kern="0" dirty="0">
                <a:solidFill>
                  <a:srgbClr val="333333"/>
                </a:solidFill>
                <a:effectLst/>
                <a:latin typeface="Century" panose="02040604050505020304" pitchFamily="18" charset="0"/>
                <a:ea typeface="メイリオ" panose="020B0604030504040204" pitchFamily="50" charset="-128"/>
                <a:cs typeface="ＭＳ Ｐゴシック" panose="020B0600070205080204" pitchFamily="50" charset="-128"/>
              </a:rPr>
              <a:t>　</a:t>
            </a:r>
            <a:r>
              <a:rPr lang="en-US" altLang="ja-JP" sz="1400" kern="0" dirty="0">
                <a:solidFill>
                  <a:srgbClr val="333333"/>
                </a:solidFill>
                <a:effectLst/>
                <a:latin typeface="Century" panose="02040604050505020304" pitchFamily="18" charset="0"/>
                <a:ea typeface="メイリオ" panose="020B0604030504040204" pitchFamily="50" charset="-128"/>
                <a:cs typeface="ＭＳ Ｐゴシック" panose="020B0600070205080204" pitchFamily="50" charset="-128"/>
              </a:rPr>
              <a:t>FAX</a:t>
            </a:r>
            <a:r>
              <a:rPr lang="ja-JP" altLang="ja-JP" sz="1400" kern="0" dirty="0">
                <a:solidFill>
                  <a:srgbClr val="333333"/>
                </a:solidFill>
                <a:effectLst/>
                <a:latin typeface="Century" panose="02040604050505020304" pitchFamily="18" charset="0"/>
                <a:ea typeface="メイリオ" panose="020B0604030504040204" pitchFamily="50" charset="-128"/>
                <a:cs typeface="ＭＳ Ｐゴシック" panose="020B0600070205080204" pitchFamily="50" charset="-128"/>
              </a:rPr>
              <a:t>：</a:t>
            </a:r>
            <a:r>
              <a:rPr lang="en-US" altLang="ja-JP" sz="1400" kern="0">
                <a:solidFill>
                  <a:srgbClr val="333333"/>
                </a:solidFill>
                <a:effectLst/>
                <a:latin typeface="Century" panose="02040604050505020304" pitchFamily="18" charset="0"/>
                <a:ea typeface="メイリオ" panose="020B0604030504040204" pitchFamily="50" charset="-128"/>
                <a:cs typeface="ＭＳ Ｐゴシック" panose="020B0600070205080204" pitchFamily="50" charset="-128"/>
              </a:rPr>
              <a:t>083-902-9010</a:t>
            </a:r>
            <a:endParaRPr lang="ja-JP" altLang="ja-JP" sz="1400" kern="100" dirty="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algn="l">
              <a:lnSpc>
                <a:spcPts val="1500"/>
              </a:lnSpc>
            </a:pPr>
            <a:r>
              <a:rPr lang="en-US" altLang="ja-JP" sz="1400" kern="0" dirty="0">
                <a:solidFill>
                  <a:srgbClr val="333333"/>
                </a:solidFill>
                <a:effectLst/>
                <a:latin typeface="メイリオ" panose="020B0604030504040204" pitchFamily="50" charset="-128"/>
                <a:ea typeface="ＭＳ 明朝" panose="02020609040205080304" pitchFamily="17" charset="-128"/>
                <a:cs typeface="ＭＳ Ｐゴシック" panose="020B0600070205080204" pitchFamily="50" charset="-128"/>
              </a:rPr>
              <a:t> </a:t>
            </a:r>
            <a:r>
              <a:rPr lang="ja-JP" altLang="en-US" sz="1400" kern="0" dirty="0">
                <a:solidFill>
                  <a:srgbClr val="333333"/>
                </a:solidFill>
                <a:effectLst/>
                <a:latin typeface="メイリオ" panose="020B0604030504040204" pitchFamily="50" charset="-128"/>
                <a:ea typeface="ＭＳ 明朝" panose="02020609040205080304" pitchFamily="17" charset="-128"/>
                <a:cs typeface="ＭＳ Ｐゴシック" panose="020B0600070205080204" pitchFamily="50" charset="-128"/>
              </a:rPr>
              <a:t>　　　　　　</a:t>
            </a:r>
            <a:r>
              <a:rPr lang="en-US" altLang="ja-JP" sz="1400" kern="0" dirty="0">
                <a:solidFill>
                  <a:srgbClr val="333333"/>
                </a:solidFill>
                <a:effectLst/>
                <a:latin typeface="メイリオ" panose="020B0604030504040204" pitchFamily="50" charset="-128"/>
                <a:ea typeface="ＭＳ 明朝" panose="02020609040205080304" pitchFamily="17" charset="-128"/>
                <a:cs typeface="ＭＳ Ｐゴシック" panose="020B0600070205080204" pitchFamily="50" charset="-128"/>
              </a:rPr>
              <a:t> E-mail</a:t>
            </a:r>
            <a:r>
              <a:rPr lang="ja-JP" altLang="ja-JP" sz="1400" kern="0" dirty="0">
                <a:solidFill>
                  <a:srgbClr val="333333"/>
                </a:solidFill>
                <a:effectLst/>
                <a:latin typeface="Century" panose="02040604050505020304" pitchFamily="18" charset="0"/>
                <a:ea typeface="メイリオ" panose="020B0604030504040204" pitchFamily="50" charset="-128"/>
                <a:cs typeface="ＭＳ Ｐゴシック" panose="020B0600070205080204" pitchFamily="50" charset="-128"/>
              </a:rPr>
              <a:t>：</a:t>
            </a:r>
            <a:r>
              <a:rPr lang="en-US" altLang="ja-JP" sz="1400" kern="0" dirty="0">
                <a:solidFill>
                  <a:srgbClr val="333333"/>
                </a:solidFill>
                <a:effectLst/>
                <a:latin typeface="Century" panose="02040604050505020304" pitchFamily="18" charset="0"/>
                <a:ea typeface="メイリオ" panose="020B0604030504040204" pitchFamily="50" charset="-128"/>
                <a:cs typeface="ＭＳ Ｐゴシック" panose="020B0600070205080204" pitchFamily="50" charset="-128"/>
              </a:rPr>
              <a:t>projin@yipf.or.jp</a:t>
            </a:r>
            <a:endParaRPr lang="ja-JP" altLang="ja-JP" sz="1400" kern="100" dirty="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142C1A2D-3612-12EE-F7DF-A26B7D51C1F2}"/>
              </a:ext>
            </a:extLst>
          </p:cNvPr>
          <p:cNvSpPr txBox="1"/>
          <p:nvPr/>
        </p:nvSpPr>
        <p:spPr>
          <a:xfrm>
            <a:off x="-67364" y="8668988"/>
            <a:ext cx="6946473" cy="369332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b="1" dirty="0"/>
              <a:t>山口県プロフェッショナル人材戦略拠点</a:t>
            </a: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7187A4B0-0D78-5092-C85E-4227BE599235}"/>
              </a:ext>
            </a:extLst>
          </p:cNvPr>
          <p:cNvSpPr txBox="1"/>
          <p:nvPr/>
        </p:nvSpPr>
        <p:spPr>
          <a:xfrm>
            <a:off x="250451" y="4989622"/>
            <a:ext cx="16780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kumimoji="1" lang="ja-JP" altLang="en-US" b="1" dirty="0">
                <a:latin typeface="Meiryo UI" panose="020B0604030504040204" pitchFamily="50" charset="-128"/>
                <a:ea typeface="Meiryo UI" panose="020B0604030504040204" pitchFamily="50" charset="-128"/>
              </a:rPr>
              <a:t>開催</a:t>
            </a:r>
            <a:r>
              <a:rPr kumimoji="1" lang="ja-JP" altLang="en-US" b="1" dirty="0"/>
              <a:t>日時</a:t>
            </a: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4947C028-27FE-A1AA-FB47-C773349C767E}"/>
              </a:ext>
            </a:extLst>
          </p:cNvPr>
          <p:cNvSpPr txBox="1"/>
          <p:nvPr/>
        </p:nvSpPr>
        <p:spPr>
          <a:xfrm>
            <a:off x="2080619" y="4998953"/>
            <a:ext cx="398115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b="1" dirty="0">
                <a:latin typeface="Meiryo UI" panose="020B0604030504040204" pitchFamily="50" charset="-128"/>
                <a:ea typeface="Meiryo UI" panose="020B0604030504040204" pitchFamily="50" charset="-128"/>
              </a:rPr>
              <a:t>2023</a:t>
            </a:r>
            <a:r>
              <a:rPr kumimoji="1" lang="ja-JP" altLang="en-US" b="1" dirty="0">
                <a:latin typeface="Meiryo UI" panose="020B0604030504040204" pitchFamily="50" charset="-128"/>
                <a:ea typeface="Meiryo UI" panose="020B0604030504040204" pitchFamily="50" charset="-128"/>
              </a:rPr>
              <a:t>年</a:t>
            </a:r>
            <a:r>
              <a:rPr kumimoji="1" lang="en-US" altLang="ja-JP" b="1" dirty="0"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r>
            <a:r>
              <a:rPr kumimoji="1" lang="ja-JP" altLang="en-US" b="1" dirty="0"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r>
              <a:rPr kumimoji="1" lang="en-US" altLang="ja-JP" b="1" dirty="0">
                <a:latin typeface="Meiryo UI" panose="020B0604030504040204" pitchFamily="50" charset="-128"/>
                <a:ea typeface="Meiryo UI" panose="020B0604030504040204" pitchFamily="50" charset="-128"/>
              </a:rPr>
              <a:t>16</a:t>
            </a:r>
            <a:r>
              <a:rPr kumimoji="1" lang="ja-JP" altLang="en-US" b="1" dirty="0">
                <a:latin typeface="Meiryo UI" panose="020B0604030504040204" pitchFamily="50" charset="-128"/>
                <a:ea typeface="Meiryo UI" panose="020B0604030504040204" pitchFamily="50" charset="-128"/>
              </a:rPr>
              <a:t>日（月）</a:t>
            </a:r>
            <a:endParaRPr kumimoji="1" lang="en-US" altLang="ja-JP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en-US" altLang="ja-JP" b="1" dirty="0">
                <a:latin typeface="Meiryo UI" panose="020B0604030504040204" pitchFamily="50" charset="-128"/>
                <a:ea typeface="Meiryo UI" panose="020B0604030504040204" pitchFamily="50" charset="-128"/>
              </a:rPr>
              <a:t>13</a:t>
            </a:r>
            <a:r>
              <a:rPr kumimoji="1" lang="ja-JP" altLang="en-US" b="1" dirty="0">
                <a:latin typeface="Meiryo UI" panose="020B0604030504040204" pitchFamily="50" charset="-128"/>
                <a:ea typeface="Meiryo UI" panose="020B0604030504040204" pitchFamily="50" charset="-128"/>
              </a:rPr>
              <a:t>：</a:t>
            </a:r>
            <a:r>
              <a:rPr kumimoji="1" lang="en-US" altLang="ja-JP" b="1" dirty="0">
                <a:latin typeface="Meiryo UI" panose="020B0604030504040204" pitchFamily="50" charset="-128"/>
                <a:ea typeface="Meiryo UI" panose="020B0604030504040204" pitchFamily="50" charset="-128"/>
              </a:rPr>
              <a:t>00</a:t>
            </a:r>
            <a:r>
              <a:rPr kumimoji="1" lang="ja-JP" altLang="en-US" b="1" dirty="0">
                <a:latin typeface="Meiryo UI" panose="020B0604030504040204" pitchFamily="50" charset="-128"/>
                <a:ea typeface="Meiryo UI" panose="020B0604030504040204" pitchFamily="50" charset="-128"/>
              </a:rPr>
              <a:t>～</a:t>
            </a:r>
            <a:r>
              <a:rPr kumimoji="1" lang="en-US" altLang="ja-JP" b="1" dirty="0">
                <a:latin typeface="Meiryo UI" panose="020B0604030504040204" pitchFamily="50" charset="-128"/>
                <a:ea typeface="Meiryo UI" panose="020B0604030504040204" pitchFamily="50" charset="-128"/>
              </a:rPr>
              <a:t>17</a:t>
            </a:r>
            <a:r>
              <a:rPr kumimoji="1" lang="ja-JP" altLang="en-US" b="1" dirty="0">
                <a:latin typeface="Meiryo UI" panose="020B0604030504040204" pitchFamily="50" charset="-128"/>
                <a:ea typeface="Meiryo UI" panose="020B0604030504040204" pitchFamily="50" charset="-128"/>
              </a:rPr>
              <a:t>：</a:t>
            </a:r>
            <a:r>
              <a:rPr kumimoji="1" lang="en-US" altLang="ja-JP" b="1" dirty="0">
                <a:latin typeface="Meiryo UI" panose="020B0604030504040204" pitchFamily="50" charset="-128"/>
                <a:ea typeface="Meiryo UI" panose="020B0604030504040204" pitchFamily="50" charset="-128"/>
              </a:rPr>
              <a:t>00</a:t>
            </a:r>
            <a:endParaRPr kumimoji="1" lang="ja-JP" altLang="en-US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EA49B935-FDC2-BE9E-CEB9-D37EF2B60A58}"/>
              </a:ext>
            </a:extLst>
          </p:cNvPr>
          <p:cNvSpPr txBox="1"/>
          <p:nvPr/>
        </p:nvSpPr>
        <p:spPr>
          <a:xfrm>
            <a:off x="291245" y="5664327"/>
            <a:ext cx="16780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kumimoji="1" lang="ja-JP" altLang="en-US" b="1" dirty="0">
                <a:latin typeface="Meiryo UI" panose="020B0604030504040204" pitchFamily="50" charset="-128"/>
                <a:ea typeface="Meiryo UI" panose="020B0604030504040204" pitchFamily="50" charset="-128"/>
              </a:rPr>
              <a:t>開催方法</a:t>
            </a: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36596F4E-B410-98FF-B7A6-B4BD5C6DC407}"/>
              </a:ext>
            </a:extLst>
          </p:cNvPr>
          <p:cNvSpPr txBox="1"/>
          <p:nvPr/>
        </p:nvSpPr>
        <p:spPr>
          <a:xfrm>
            <a:off x="2016372" y="5660777"/>
            <a:ext cx="51192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b="1" dirty="0">
                <a:latin typeface="Meiryo UI" panose="020B0604030504040204" pitchFamily="50" charset="-128"/>
                <a:ea typeface="Meiryo UI" panose="020B0604030504040204" pitchFamily="50" charset="-128"/>
              </a:rPr>
              <a:t>Zoom</a:t>
            </a:r>
            <a:r>
              <a:rPr kumimoji="1" lang="ja-JP" altLang="en-US" b="1" dirty="0">
                <a:latin typeface="Meiryo UI" panose="020B0604030504040204" pitchFamily="50" charset="-128"/>
                <a:ea typeface="Meiryo UI" panose="020B0604030504040204" pitchFamily="50" charset="-128"/>
              </a:rPr>
              <a:t>によるオンライン開催</a:t>
            </a:r>
            <a:endParaRPr kumimoji="1"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797E1FEB-2693-7A14-5061-35D32AF94859}"/>
              </a:ext>
            </a:extLst>
          </p:cNvPr>
          <p:cNvSpPr txBox="1"/>
          <p:nvPr/>
        </p:nvSpPr>
        <p:spPr>
          <a:xfrm>
            <a:off x="291245" y="6307152"/>
            <a:ext cx="178989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b="1" dirty="0">
                <a:latin typeface="Meiryo UI" panose="020B0604030504040204" pitchFamily="50" charset="-128"/>
                <a:ea typeface="Meiryo UI" panose="020B0604030504040204" pitchFamily="50" charset="-128"/>
              </a:rPr>
              <a:t>副・兼業情報</a:t>
            </a:r>
            <a:endParaRPr kumimoji="1" lang="en-US" altLang="ja-JP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b="1" dirty="0">
                <a:latin typeface="Meiryo UI" panose="020B0604030504040204" pitchFamily="50" charset="-128"/>
                <a:ea typeface="Meiryo UI" panose="020B0604030504040204" pitchFamily="50" charset="-128"/>
              </a:rPr>
              <a:t>提供者</a:t>
            </a:r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F26CA539-AA33-AAE6-57E1-143EDBFFC927}"/>
              </a:ext>
            </a:extLst>
          </p:cNvPr>
          <p:cNvSpPr txBox="1"/>
          <p:nvPr/>
        </p:nvSpPr>
        <p:spPr>
          <a:xfrm>
            <a:off x="182466" y="7169520"/>
            <a:ext cx="15872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kumimoji="1" lang="ja-JP" altLang="en-US" b="1" dirty="0">
                <a:latin typeface="Meiryo UI" panose="020B0604030504040204" pitchFamily="50" charset="-128"/>
                <a:ea typeface="Meiryo UI" panose="020B0604030504040204" pitchFamily="50" charset="-128"/>
              </a:rPr>
              <a:t>参加費</a:t>
            </a:r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97756632-6943-CCAE-4F2B-0C29CE5970D9}"/>
              </a:ext>
            </a:extLst>
          </p:cNvPr>
          <p:cNvSpPr txBox="1"/>
          <p:nvPr/>
        </p:nvSpPr>
        <p:spPr>
          <a:xfrm>
            <a:off x="2042519" y="7211689"/>
            <a:ext cx="1432493" cy="3687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b="1" dirty="0"/>
              <a:t>無　　料</a:t>
            </a:r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AF2B461E-976B-F48D-2977-44C68AE8BFAA}"/>
              </a:ext>
            </a:extLst>
          </p:cNvPr>
          <p:cNvSpPr txBox="1"/>
          <p:nvPr/>
        </p:nvSpPr>
        <p:spPr>
          <a:xfrm>
            <a:off x="205538" y="7780267"/>
            <a:ext cx="15411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kumimoji="1" lang="ja-JP" altLang="en-US" b="1" dirty="0">
                <a:latin typeface="Meiryo UI" panose="020B0604030504040204" pitchFamily="50" charset="-128"/>
                <a:ea typeface="Meiryo UI" panose="020B0604030504040204" pitchFamily="50" charset="-128"/>
              </a:rPr>
              <a:t>申込方法</a:t>
            </a:r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AC4CE8C1-A86C-885A-0169-4551388A98BE}"/>
              </a:ext>
            </a:extLst>
          </p:cNvPr>
          <p:cNvSpPr txBox="1"/>
          <p:nvPr/>
        </p:nvSpPr>
        <p:spPr>
          <a:xfrm>
            <a:off x="2016372" y="7834128"/>
            <a:ext cx="43844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kumimoji="1" lang="ja-JP" altLang="en-US" b="1" i="0" dirty="0">
                <a:effectLst/>
                <a:latin typeface="Open Sans" panose="020B0606030504020204" pitchFamily="34" charset="0"/>
              </a:rPr>
              <a:t>裏面をご参照ください。</a:t>
            </a:r>
            <a:endParaRPr lang="en-US" altLang="ja-JP" b="1" i="0" dirty="0">
              <a:effectLst/>
              <a:latin typeface="Open Sans" panose="020B0606030504020204" pitchFamily="34" charset="0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8AAD8EA7-8B85-3C97-D853-1D83234EDC3D}"/>
              </a:ext>
            </a:extLst>
          </p:cNvPr>
          <p:cNvSpPr txBox="1"/>
          <p:nvPr/>
        </p:nvSpPr>
        <p:spPr>
          <a:xfrm>
            <a:off x="731458" y="1356783"/>
            <a:ext cx="5600041" cy="1261884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首都圏等プロフェッショナル人材採用相談会</a:t>
            </a:r>
          </a:p>
        </p:txBody>
      </p:sp>
      <p:sp useBgFill="1">
        <p:nvSpPr>
          <p:cNvPr id="16" name="テキスト ボックス 15">
            <a:extLst>
              <a:ext uri="{FF2B5EF4-FFF2-40B4-BE49-F238E27FC236}">
                <a16:creationId xmlns:a16="http://schemas.microsoft.com/office/drawing/2014/main" id="{9FCBE96E-4BAE-8F7A-B016-BA996C8AF42B}"/>
              </a:ext>
            </a:extLst>
          </p:cNvPr>
          <p:cNvSpPr txBox="1"/>
          <p:nvPr/>
        </p:nvSpPr>
        <p:spPr>
          <a:xfrm>
            <a:off x="1454250" y="780892"/>
            <a:ext cx="381614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dist"/>
            <a:r>
              <a:rPr lang="ja-JP" altLang="en-US" sz="2400" i="1" kern="100" dirty="0">
                <a:solidFill>
                  <a:srgbClr val="990033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令和</a:t>
            </a:r>
            <a:r>
              <a:rPr lang="en-US" altLang="ja-JP" sz="2400" i="1" kern="100" dirty="0">
                <a:solidFill>
                  <a:srgbClr val="990033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4</a:t>
            </a:r>
            <a:r>
              <a:rPr lang="ja-JP" altLang="en-US" sz="2400" i="1" kern="100" dirty="0">
                <a:solidFill>
                  <a:srgbClr val="990033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年度第</a:t>
            </a:r>
            <a:r>
              <a:rPr lang="en-US" altLang="ja-JP" sz="2400" i="1" kern="100" dirty="0">
                <a:solidFill>
                  <a:srgbClr val="990033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2</a:t>
            </a:r>
            <a:r>
              <a:rPr lang="ja-JP" altLang="en-US" sz="2400" i="1" kern="100" dirty="0">
                <a:solidFill>
                  <a:srgbClr val="990033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回</a:t>
            </a:r>
            <a:endParaRPr lang="ja-JP" altLang="ja-JP" sz="2000" i="1" kern="100" dirty="0">
              <a:solidFill>
                <a:srgbClr val="990033"/>
              </a:solidFill>
              <a:effectLst>
                <a:glow rad="228600">
                  <a:schemeClr val="accent2">
                    <a:satMod val="175000"/>
                    <a:alpha val="40000"/>
                  </a:schemeClr>
                </a:glow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BC8C86DA-7DBD-A6B0-A6D1-23EC3387A336}"/>
              </a:ext>
            </a:extLst>
          </p:cNvPr>
          <p:cNvSpPr txBox="1"/>
          <p:nvPr/>
        </p:nvSpPr>
        <p:spPr>
          <a:xfrm>
            <a:off x="731458" y="3336697"/>
            <a:ext cx="543159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b="1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副業・兼業による課題解決ニーズがある</a:t>
            </a:r>
            <a:endParaRPr lang="en-US" altLang="ja-JP" sz="2000" b="1" kern="100" dirty="0"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algn="ctr"/>
            <a:r>
              <a:rPr lang="ja-JP" altLang="en-US" sz="2000" b="1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県内中小企業者に副業・兼業希望者の活用の</a:t>
            </a:r>
            <a:endParaRPr lang="en-US" altLang="ja-JP" sz="2000" b="1" kern="100" dirty="0"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algn="ctr"/>
            <a:r>
              <a:rPr lang="ja-JP" altLang="en-US" sz="2000" b="1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ご提案をします。</a:t>
            </a:r>
            <a:endParaRPr lang="ja-JP" altLang="ja-JP" sz="2000" b="1" kern="100" dirty="0"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E69B1BDA-7F67-6691-64DA-53975C02D191}"/>
              </a:ext>
            </a:extLst>
          </p:cNvPr>
          <p:cNvSpPr txBox="1"/>
          <p:nvPr/>
        </p:nvSpPr>
        <p:spPr>
          <a:xfrm>
            <a:off x="1243553" y="2608350"/>
            <a:ext cx="44074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dirty="0">
                <a:solidFill>
                  <a:srgbClr val="FF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副業・兼業特化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4C894FB3-6F51-62FA-25F0-4AB810211E8C}"/>
              </a:ext>
            </a:extLst>
          </p:cNvPr>
          <p:cNvSpPr txBox="1"/>
          <p:nvPr/>
        </p:nvSpPr>
        <p:spPr>
          <a:xfrm>
            <a:off x="2081135" y="6312144"/>
            <a:ext cx="40819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パーソルキャリア株式会社（</a:t>
            </a:r>
            <a:r>
              <a:rPr kumimoji="1" lang="en-US" altLang="ja-JP" dirty="0" err="1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Loino</a:t>
            </a:r>
            <a:r>
              <a:rPr kumimoji="1" lang="en-US" altLang="ja-JP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)</a:t>
            </a:r>
            <a:endParaRPr kumimoji="1" lang="ja-JP" altLang="en-US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282978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四角形: 角を丸くする 1">
            <a:extLst>
              <a:ext uri="{FF2B5EF4-FFF2-40B4-BE49-F238E27FC236}">
                <a16:creationId xmlns:a16="http://schemas.microsoft.com/office/drawing/2014/main" id="{BD485B35-9120-534B-668A-41C2EF984C28}"/>
              </a:ext>
            </a:extLst>
          </p:cNvPr>
          <p:cNvSpPr/>
          <p:nvPr/>
        </p:nvSpPr>
        <p:spPr>
          <a:xfrm>
            <a:off x="655238" y="707465"/>
            <a:ext cx="5547519" cy="1848474"/>
          </a:xfrm>
          <a:prstGeom prst="roundRect">
            <a:avLst/>
          </a:prstGeom>
          <a:solidFill>
            <a:srgbClr val="0066FF"/>
          </a:solidFill>
          <a:ln>
            <a:solidFill>
              <a:schemeClr val="accent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28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令和</a:t>
            </a:r>
            <a:r>
              <a:rPr kumimoji="1" lang="en-US" altLang="ja-JP" sz="28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4</a:t>
            </a:r>
            <a:r>
              <a:rPr kumimoji="1" lang="ja-JP" altLang="en-US" sz="28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年度第</a:t>
            </a:r>
            <a:r>
              <a:rPr kumimoji="1" lang="en-US" altLang="ja-JP" sz="28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</a:t>
            </a:r>
            <a:r>
              <a:rPr kumimoji="1" lang="ja-JP" altLang="en-US" sz="28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回</a:t>
            </a:r>
            <a:endParaRPr kumimoji="1" lang="en-US" altLang="ja-JP" sz="2800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sz="28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首都圏等プロフェッショナル</a:t>
            </a:r>
            <a:endParaRPr kumimoji="1" lang="en-US" altLang="ja-JP" sz="2800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sz="28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人材採用相談会</a:t>
            </a:r>
            <a:endParaRPr kumimoji="1" lang="en-US" altLang="ja-JP" sz="2800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en-US" altLang="ja-JP" sz="28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kumimoji="1" lang="ja-JP" altLang="en-US" sz="28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副業・兼業特化</a:t>
            </a:r>
            <a:r>
              <a:rPr kumimoji="1" lang="en-US" altLang="ja-JP" sz="28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</a:p>
        </p:txBody>
      </p:sp>
      <p:graphicFrame>
        <p:nvGraphicFramePr>
          <p:cNvPr id="17" name="表 16">
            <a:extLst>
              <a:ext uri="{FF2B5EF4-FFF2-40B4-BE49-F238E27FC236}">
                <a16:creationId xmlns:a16="http://schemas.microsoft.com/office/drawing/2014/main" id="{E809915C-4D8B-6EBB-AF58-B0CF40020BE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41390366"/>
              </p:ext>
            </p:extLst>
          </p:nvPr>
        </p:nvGraphicFramePr>
        <p:xfrm>
          <a:off x="533400" y="2897094"/>
          <a:ext cx="5775995" cy="514499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95530">
                  <a:extLst>
                    <a:ext uri="{9D8B030D-6E8A-4147-A177-3AD203B41FA5}">
                      <a16:colId xmlns:a16="http://schemas.microsoft.com/office/drawing/2014/main" val="1232005384"/>
                    </a:ext>
                  </a:extLst>
                </a:gridCol>
                <a:gridCol w="4480465">
                  <a:extLst>
                    <a:ext uri="{9D8B030D-6E8A-4147-A177-3AD203B41FA5}">
                      <a16:colId xmlns:a16="http://schemas.microsoft.com/office/drawing/2014/main" val="1819233860"/>
                    </a:ext>
                  </a:extLst>
                </a:gridCol>
              </a:tblGrid>
              <a:tr h="446875">
                <a:tc>
                  <a:txBody>
                    <a:bodyPr/>
                    <a:lstStyle/>
                    <a:p>
                      <a:pPr algn="dist" fontAlgn="ctr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日時</a:t>
                      </a:r>
                    </a:p>
                  </a:txBody>
                  <a:tcPr marL="114300" marR="114300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　令和</a:t>
                      </a: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</a:t>
                      </a: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　</a:t>
                      </a: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</a:t>
                      </a: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16</a:t>
                      </a: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日（月）</a:t>
                      </a: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13:00~17:00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609744590"/>
                  </a:ext>
                </a:extLst>
              </a:tr>
              <a:tr h="446875">
                <a:tc>
                  <a:txBody>
                    <a:bodyPr/>
                    <a:lstStyle/>
                    <a:p>
                      <a:pPr algn="dist" fontAlgn="ctr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人材情報提供者</a:t>
                      </a:r>
                    </a:p>
                  </a:txBody>
                  <a:tcPr marL="114300" marR="11430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100" u="none" strike="noStrike" dirty="0">
                          <a:effectLst/>
                        </a:rPr>
                        <a:t>　</a:t>
                      </a:r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パーソルキャリア株式会社（</a:t>
                      </a:r>
                      <a:r>
                        <a:rPr kumimoji="1" lang="en-US" altLang="ja-JP" sz="1100" dirty="0" err="1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Loino</a:t>
                      </a:r>
                      <a:r>
                        <a:rPr kumimoji="1" lang="en-US" altLang="ja-JP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</a:t>
                      </a:r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825761756"/>
                  </a:ext>
                </a:extLst>
              </a:tr>
              <a:tr h="446875">
                <a:tc>
                  <a:txBody>
                    <a:bodyPr/>
                    <a:lstStyle/>
                    <a:p>
                      <a:pPr marL="0" marR="0" lvl="0" indent="0" algn="dist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参加企業</a:t>
                      </a:r>
                    </a:p>
                  </a:txBody>
                  <a:tcPr marL="114300" marR="11430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100" u="none" strike="noStrike" dirty="0">
                          <a:effectLst/>
                        </a:rPr>
                        <a:t>　</a:t>
                      </a:r>
                      <a:r>
                        <a:rPr lang="ja-JP" altLang="en-US" sz="11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副・兼業ニーズがある県内中小企業</a:t>
                      </a:r>
                      <a:r>
                        <a:rPr lang="en-US" altLang="ja-JP" sz="11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15</a:t>
                      </a:r>
                      <a:r>
                        <a:rPr lang="ja-JP" altLang="en-US" sz="11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社程度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867961410"/>
                  </a:ext>
                </a:extLst>
              </a:tr>
              <a:tr h="446875">
                <a:tc>
                  <a:txBody>
                    <a:bodyPr/>
                    <a:lstStyle/>
                    <a:p>
                      <a:pPr marL="0" marR="0" lvl="0" indent="0" algn="dist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目的</a:t>
                      </a:r>
                    </a:p>
                  </a:txBody>
                  <a:tcPr marL="114300" marR="11430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100" kern="100" dirty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パーソルキャリアの副兼業部門である</a:t>
                      </a:r>
                      <a:r>
                        <a:rPr lang="en-US" altLang="ja-JP" sz="1100" kern="100" dirty="0" err="1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Loino</a:t>
                      </a:r>
                      <a:r>
                        <a:rPr lang="ja-JP" altLang="en-US" sz="1100" kern="10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と副業・兼業人材の活用の興味がある県内中小企業が採用相談を実施し、副業・兼業人材の活用につなげる。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17903259"/>
                  </a:ext>
                </a:extLst>
              </a:tr>
              <a:tr h="2006849">
                <a:tc>
                  <a:txBody>
                    <a:bodyPr/>
                    <a:lstStyle/>
                    <a:p>
                      <a:pPr marL="0" marR="0" lvl="0" indent="0" algn="dist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開催方法と相談会の流れ</a:t>
                      </a:r>
                    </a:p>
                  </a:txBody>
                  <a:tcPr marL="114300" marR="11430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 </a:t>
                      </a: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Zoom</a:t>
                      </a: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を使用した、パーソルキャリア㈱の副・兼業部門</a:t>
                      </a:r>
                      <a:r>
                        <a:rPr lang="en-US" altLang="ja-JP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Loino</a:t>
                      </a: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との個別面談会です。面談時間は</a:t>
                      </a: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30</a:t>
                      </a: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分間です。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①～⑤の中からご希望の時間から開始、（申込時にご希望の開始時間を指定していだきます。）面談終了後ご退出となります。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セッション①</a:t>
                      </a: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13:30~14:00</a:t>
                      </a: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、セッション②</a:t>
                      </a: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14:10~14:40</a:t>
                      </a:r>
                    </a:p>
                    <a:p>
                      <a:pPr marL="0" marR="0" lvl="0" indent="0" algn="l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セッション③</a:t>
                      </a: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14:50~15:20</a:t>
                      </a: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、セッション④</a:t>
                      </a: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15:30~16:00</a:t>
                      </a:r>
                    </a:p>
                    <a:p>
                      <a:pPr marL="0" marR="0" lvl="0" indent="0" algn="l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セッション⑤</a:t>
                      </a: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16:10~16:40</a:t>
                      </a:r>
                    </a:p>
                    <a:p>
                      <a:pPr marL="0" marR="0" lvl="0" indent="0" algn="l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その後、相談の内容を受けて、</a:t>
                      </a:r>
                      <a:r>
                        <a:rPr lang="en-US" altLang="ja-JP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Loino</a:t>
                      </a: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から人材についての連絡があります。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個別面談時はプロ人拠点のメンバーも参加し、ファシリテートいたします。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337256578"/>
                  </a:ext>
                </a:extLst>
              </a:tr>
              <a:tr h="1300033">
                <a:tc>
                  <a:txBody>
                    <a:bodyPr/>
                    <a:lstStyle/>
                    <a:p>
                      <a:pPr marL="0" marR="0" lvl="0" indent="0" algn="dist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申込み</a:t>
                      </a:r>
                    </a:p>
                  </a:txBody>
                  <a:tcPr marL="114300" marR="114300" marT="9525" marB="0" anchor="ctr"/>
                </a:tc>
                <a:tc>
                  <a:txBody>
                    <a:bodyPr/>
                    <a:lstStyle/>
                    <a:p>
                      <a:r>
                        <a:rPr lang="ja-JP" altLang="en-US" sz="1100" b="0" i="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企業名：</a:t>
                      </a:r>
                      <a:endParaRPr lang="en-US" altLang="ja-JP" sz="1100" b="0" i="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endParaRPr lang="en-US" altLang="ja-JP" sz="1100" b="0" i="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lang="ja-JP" altLang="en-US" sz="1100" b="0" i="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ご担当者：</a:t>
                      </a:r>
                      <a:endParaRPr lang="en-US" altLang="ja-JP" sz="1100" b="0" i="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lang="en-US" altLang="ja-JP" sz="1100" b="0" i="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TEL</a:t>
                      </a:r>
                      <a:r>
                        <a:rPr lang="ja-JP" altLang="en-US" sz="1100" b="0" i="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：</a:t>
                      </a:r>
                      <a:endParaRPr lang="en-US" altLang="ja-JP" sz="1100" b="0" i="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lang="ja-JP" altLang="en-US" sz="1100" b="0" i="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メールアドレス：</a:t>
                      </a:r>
                      <a:endParaRPr lang="en-US" altLang="ja-JP" sz="1100" b="0" i="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endParaRPr lang="en-US" altLang="ja-JP" sz="1100" b="0" i="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lang="ja-JP" altLang="en-US" sz="1100" b="0" i="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①参加する　　　　②参加しない</a:t>
                      </a:r>
                      <a:endParaRPr lang="en-US" altLang="ja-JP" sz="1100" b="0" i="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endParaRPr lang="en-US" altLang="ja-JP" sz="1100" b="0" i="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2725723"/>
                  </a:ext>
                </a:extLst>
              </a:tr>
            </a:tbl>
          </a:graphicData>
        </a:graphic>
      </p:graphicFrame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AB5E6574-183E-F712-5A2F-72616BB5B118}"/>
              </a:ext>
            </a:extLst>
          </p:cNvPr>
          <p:cNvSpPr txBox="1"/>
          <p:nvPr/>
        </p:nvSpPr>
        <p:spPr>
          <a:xfrm>
            <a:off x="2732642" y="8123241"/>
            <a:ext cx="4045348" cy="107529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lnSpc>
                <a:spcPts val="1500"/>
              </a:lnSpc>
            </a:pPr>
            <a:r>
              <a:rPr lang="ja-JP" altLang="en-US" sz="14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★お問い合わせ</a:t>
            </a:r>
            <a:br>
              <a:rPr lang="en-US" altLang="ja-JP" sz="14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</a:br>
            <a:r>
              <a:rPr lang="ja-JP" altLang="en-US" sz="14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　　山口県プロフェッショナル人材戦略拠点</a:t>
            </a:r>
            <a:endParaRPr lang="en-US" altLang="ja-JP" sz="1400" kern="100" dirty="0"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algn="l">
              <a:lnSpc>
                <a:spcPts val="1500"/>
              </a:lnSpc>
            </a:pPr>
            <a:r>
              <a:rPr lang="ja-JP" altLang="en-US" sz="14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　　☎　</a:t>
            </a:r>
            <a:r>
              <a:rPr lang="en-US" altLang="ja-JP" sz="14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083-902-0045</a:t>
            </a:r>
            <a:r>
              <a:rPr lang="ja-JP" altLang="en-US" sz="14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　　✉　</a:t>
            </a:r>
            <a:r>
              <a:rPr lang="en-US" altLang="ja-JP" sz="1400" kern="0" dirty="0">
                <a:solidFill>
                  <a:srgbClr val="333333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ＭＳ Ｐゴシック" panose="020B0600070205080204" pitchFamily="50" charset="-128"/>
              </a:rPr>
              <a:t>projin@yipf.or.jp </a:t>
            </a:r>
            <a:r>
              <a:rPr lang="en-US" altLang="ja-JP" sz="1800" kern="0" dirty="0">
                <a:solidFill>
                  <a:schemeClr val="bg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ＭＳ Ｐゴシック" panose="020B0600070205080204" pitchFamily="50" charset="-128"/>
              </a:rPr>
              <a:t>Epor.jp</a:t>
            </a:r>
            <a:endParaRPr lang="en-US" altLang="ja-JP" sz="1800" kern="100" dirty="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algn="l">
              <a:lnSpc>
                <a:spcPts val="1500"/>
              </a:lnSpc>
            </a:pPr>
            <a:r>
              <a:rPr lang="ja-JP" altLang="en-US" kern="100" dirty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　</a:t>
            </a:r>
            <a:endParaRPr lang="ja-JP" altLang="ja-JP" sz="1400" kern="100" dirty="0">
              <a:effectLst/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6403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784</TotalTime>
  <Words>366</Words>
  <Application>Microsoft Office PowerPoint</Application>
  <PresentationFormat>A4 210 x 297 mm</PresentationFormat>
  <Paragraphs>55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11" baseType="lpstr">
      <vt:lpstr>HGP創英角ｺﾞｼｯｸUB</vt:lpstr>
      <vt:lpstr>Meiryo UI</vt:lpstr>
      <vt:lpstr>メイリオ</vt:lpstr>
      <vt:lpstr>Arial</vt:lpstr>
      <vt:lpstr>Calibri</vt:lpstr>
      <vt:lpstr>Calibri Light</vt:lpstr>
      <vt:lpstr>Century</vt:lpstr>
      <vt:lpstr>Open Sans</vt:lpstr>
      <vt:lpstr>Office テーマ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浅川　滋子</dc:creator>
  <cp:lastModifiedBy>浅川　滋子</cp:lastModifiedBy>
  <cp:revision>40</cp:revision>
  <cp:lastPrinted>2022-11-15T00:37:00Z</cp:lastPrinted>
  <dcterms:created xsi:type="dcterms:W3CDTF">2022-07-14T00:39:58Z</dcterms:created>
  <dcterms:modified xsi:type="dcterms:W3CDTF">2022-12-12T23:26:34Z</dcterms:modified>
</cp:coreProperties>
</file>